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286"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5" r:id="rId29"/>
    <p:sldId id="28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F0DF48-10ED-4C8B-AA64-F4EFB845E4C1}">
  <a:tblStyle styleId="{65F0DF48-10ED-4C8B-AA64-F4EFB845E4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c28443b9fc_4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c28443b9fc_4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c28443b9f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c28443b9f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c28443b9f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c28443b9f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c28443b9f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c28443b9f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c28443b9f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c28443b9f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c28443b9f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c28443b9f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c28443b9fc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c28443b9fc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c28443b9fc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c28443b9fc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c28443b9fc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c28443b9fc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c28443b9fc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c28443b9fc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c28443b9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c28443b9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c28443b9fc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c28443b9fc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c28443b9f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c28443b9f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c28443b9f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c28443b9f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c28443b9fc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c28443b9f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c28443b9fc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c28443b9fc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c28443b9fc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c28443b9fc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c28443b9fc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c28443b9fc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c28443b9fc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c28443b9fc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c28443b9f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c28443b9f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a482e67f6d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a482e67f6d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c28443b9fc_5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c28443b9fc_5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c28443b9fc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c28443b9fc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c28443b9f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c28443b9f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c28443b9fc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c28443b9fc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c28443b9fc_4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c28443b9fc_4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c28443b9fc_4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c28443b9fc_4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1506.02640" TargetMode="External"/><Relationship Id="rId7" Type="http://schemas.openxmlformats.org/officeDocument/2006/relationships/hyperlink" Target="https://pdfs.semanticscholar.org/fc75/74c3ba94f5d478f5cdbc870e8af354bd62dd.pdf?_ga=2.1364343.779762582.1671528095-1516407125.1671528095"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ithub.com/Xilinx/QNN-MO-PYNQ/blob/master/notebooks/tiny-yolo-image.ipynb" TargetMode="External"/><Relationship Id="rId5" Type="http://schemas.openxmlformats.org/officeDocument/2006/relationships/hyperlink" Target="https://github.com/yth98/Xilinx-HLS/tree/master/Preprocess_CNN_Pipeline" TargetMode="External"/><Relationship Id="rId4" Type="http://schemas.openxmlformats.org/officeDocument/2006/relationships/hyperlink" Target="https://arxiv.org/abs/2207.1048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zh-TW" sz="3600" dirty="0"/>
              <a:t>Object Detection Inference on PYNQ-Z2</a:t>
            </a:r>
            <a:endParaRPr sz="3600" dirty="0"/>
          </a:p>
        </p:txBody>
      </p:sp>
      <p:sp>
        <p:nvSpPr>
          <p:cNvPr id="55" name="Google Shape;55;p13"/>
          <p:cNvSpPr txBox="1">
            <a:spLocks noGrp="1"/>
          </p:cNvSpPr>
          <p:nvPr>
            <p:ph type="subTitle" idx="1"/>
          </p:nvPr>
        </p:nvSpPr>
        <p:spPr>
          <a:xfrm>
            <a:off x="311700" y="2834125"/>
            <a:ext cx="8520600" cy="966000"/>
          </a:xfrm>
          <a:prstGeom prst="rect">
            <a:avLst/>
          </a:prstGeom>
        </p:spPr>
        <p:txBody>
          <a:bodyPr spcFirstLastPara="1" wrap="square" lIns="91425" tIns="91425" rIns="91425" bIns="91425" anchor="t" anchorCtr="0">
            <a:normAutofit fontScale="47500" lnSpcReduction="20000"/>
          </a:bodyPr>
          <a:lstStyle/>
          <a:p>
            <a:pPr marL="0" lvl="0" indent="0" algn="ctr" rtl="0">
              <a:lnSpc>
                <a:spcPct val="150000"/>
              </a:lnSpc>
              <a:spcBef>
                <a:spcPts val="0"/>
              </a:spcBef>
              <a:spcAft>
                <a:spcPts val="0"/>
              </a:spcAft>
              <a:buNone/>
            </a:pPr>
            <a:r>
              <a:rPr lang="zh-TW" dirty="0"/>
              <a:t>電子碩一 范詠為</a:t>
            </a:r>
            <a:endParaRPr dirty="0"/>
          </a:p>
          <a:p>
            <a:pPr marL="0" lvl="0" indent="0" algn="ctr" rtl="0">
              <a:lnSpc>
                <a:spcPct val="150000"/>
              </a:lnSpc>
              <a:spcBef>
                <a:spcPts val="0"/>
              </a:spcBef>
              <a:spcAft>
                <a:spcPts val="0"/>
              </a:spcAft>
              <a:buNone/>
            </a:pPr>
            <a:r>
              <a:rPr lang="zh-TW" dirty="0"/>
              <a:t>資工碩一 吳泓毅</a:t>
            </a:r>
            <a:endParaRPr dirty="0"/>
          </a:p>
          <a:p>
            <a:pPr marL="0" lvl="0" indent="0" algn="ctr" rtl="0">
              <a:lnSpc>
                <a:spcPct val="150000"/>
              </a:lnSpc>
              <a:spcBef>
                <a:spcPts val="0"/>
              </a:spcBef>
              <a:spcAft>
                <a:spcPts val="0"/>
              </a:spcAft>
              <a:buNone/>
            </a:pPr>
            <a:r>
              <a:rPr lang="zh-TW" dirty="0"/>
              <a:t>電子碩一 林子軒</a:t>
            </a:r>
            <a:endParaRPr dirty="0"/>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Problem encountered and Solved</a:t>
            </a:r>
            <a:endParaRPr/>
          </a:p>
        </p:txBody>
      </p:sp>
      <p:sp>
        <p:nvSpPr>
          <p:cNvPr id="187" name="Google Shape;18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Problem: Output of model is integer because of BNN, but it is expected to be small floating point.</a:t>
            </a:r>
            <a:endParaRPr/>
          </a:p>
          <a:p>
            <a:pPr marL="0" lvl="0" indent="0" algn="l" rtl="0">
              <a:spcBef>
                <a:spcPts val="1200"/>
              </a:spcBef>
              <a:spcAft>
                <a:spcPts val="1200"/>
              </a:spcAft>
              <a:buNone/>
            </a:pPr>
            <a:r>
              <a:rPr lang="zh-TW"/>
              <a:t>Solved: When we transfer onnx to finn support layer, the last operation which let integer to be floating point will be removed. So we need to do postprocessing by ourselve to let model’s output value reasonable.</a:t>
            </a:r>
            <a:endParaRPr/>
          </a:p>
        </p:txBody>
      </p:sp>
      <p:sp>
        <p:nvSpPr>
          <p:cNvPr id="188" name="Google Shape;1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10</a:t>
            </a:fld>
            <a:endParaRPr/>
          </a:p>
        </p:txBody>
      </p:sp>
      <p:sp>
        <p:nvSpPr>
          <p:cNvPr id="189" name="Google Shape;189;p22"/>
          <p:cNvSpPr txBox="1"/>
          <p:nvPr/>
        </p:nvSpPr>
        <p:spPr>
          <a:xfrm>
            <a:off x="641675" y="3629100"/>
            <a:ext cx="292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[-516,-3585,-5,-475…..]</a:t>
            </a:r>
            <a:endParaRPr/>
          </a:p>
        </p:txBody>
      </p:sp>
      <p:sp>
        <p:nvSpPr>
          <p:cNvPr id="190" name="Google Shape;190;p22"/>
          <p:cNvSpPr txBox="1"/>
          <p:nvPr/>
        </p:nvSpPr>
        <p:spPr>
          <a:xfrm>
            <a:off x="178125" y="3118550"/>
            <a:ext cx="25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output of model on FPGA</a:t>
            </a:r>
            <a:endParaRPr/>
          </a:p>
        </p:txBody>
      </p:sp>
      <p:pic>
        <p:nvPicPr>
          <p:cNvPr id="191" name="Google Shape;191;p22"/>
          <p:cNvPicPr preferRelativeResize="0"/>
          <p:nvPr/>
        </p:nvPicPr>
        <p:blipFill rotWithShape="1">
          <a:blip r:embed="rId3">
            <a:alphaModFix/>
          </a:blip>
          <a:srcRect r="77828" b="56905"/>
          <a:stretch/>
        </p:blipFill>
        <p:spPr>
          <a:xfrm>
            <a:off x="3727400" y="2978650"/>
            <a:ext cx="1543374" cy="2078175"/>
          </a:xfrm>
          <a:prstGeom prst="rect">
            <a:avLst/>
          </a:prstGeom>
          <a:noFill/>
          <a:ln>
            <a:noFill/>
          </a:ln>
        </p:spPr>
      </p:pic>
      <p:sp>
        <p:nvSpPr>
          <p:cNvPr id="192" name="Google Shape;192;p22"/>
          <p:cNvSpPr/>
          <p:nvPr/>
        </p:nvSpPr>
        <p:spPr>
          <a:xfrm>
            <a:off x="2868825" y="3777000"/>
            <a:ext cx="693600" cy="25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txBox="1"/>
          <p:nvPr/>
        </p:nvSpPr>
        <p:spPr>
          <a:xfrm>
            <a:off x="2902775" y="3174375"/>
            <a:ext cx="11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4" name="Google Shape;194;p22"/>
          <p:cNvSpPr txBox="1"/>
          <p:nvPr/>
        </p:nvSpPr>
        <p:spPr>
          <a:xfrm>
            <a:off x="3148925" y="4568875"/>
            <a:ext cx="241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transfered by ourselves</a:t>
            </a:r>
            <a:endParaRPr/>
          </a:p>
        </p:txBody>
      </p:sp>
      <p:sp>
        <p:nvSpPr>
          <p:cNvPr id="195" name="Google Shape;195;p22"/>
          <p:cNvSpPr txBox="1"/>
          <p:nvPr/>
        </p:nvSpPr>
        <p:spPr>
          <a:xfrm>
            <a:off x="5856450" y="3118550"/>
            <a:ext cx="206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after postprocessing</a:t>
            </a:r>
            <a:endParaRPr/>
          </a:p>
        </p:txBody>
      </p:sp>
      <p:sp>
        <p:nvSpPr>
          <p:cNvPr id="196" name="Google Shape;196;p22"/>
          <p:cNvSpPr txBox="1"/>
          <p:nvPr/>
        </p:nvSpPr>
        <p:spPr>
          <a:xfrm>
            <a:off x="5398101" y="3629100"/>
            <a:ext cx="510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[0.0838, -0.5943,0.19677, 0.09283]</a:t>
            </a:r>
            <a:endParaRPr/>
          </a:p>
        </p:txBody>
      </p:sp>
      <p:sp>
        <p:nvSpPr>
          <p:cNvPr id="197" name="Google Shape;197;p22"/>
          <p:cNvSpPr/>
          <p:nvPr/>
        </p:nvSpPr>
        <p:spPr>
          <a:xfrm>
            <a:off x="4572000" y="3777000"/>
            <a:ext cx="693600" cy="25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Non Maximum Suppression (NMS)</a:t>
            </a:r>
            <a:endParaRPr/>
          </a:p>
        </p:txBody>
      </p:sp>
      <p:sp>
        <p:nvSpPr>
          <p:cNvPr id="203" name="Google Shape;203;p23"/>
          <p:cNvSpPr txBox="1">
            <a:spLocks noGrp="1"/>
          </p:cNvSpPr>
          <p:nvPr>
            <p:ph type="body" idx="1"/>
          </p:nvPr>
        </p:nvSpPr>
        <p:spPr>
          <a:xfrm>
            <a:off x="311700" y="1152475"/>
            <a:ext cx="8520600" cy="28011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zh-TW" dirty="0"/>
              <a:t>select best bounding boxes out of many overlapping bounding boxes</a:t>
            </a:r>
            <a:endParaRPr dirty="0"/>
          </a:p>
          <a:p>
            <a:pPr marL="914400" lvl="1" indent="-317500" algn="l" rtl="0">
              <a:lnSpc>
                <a:spcPct val="150000"/>
              </a:lnSpc>
              <a:spcBef>
                <a:spcPts val="0"/>
              </a:spcBef>
              <a:spcAft>
                <a:spcPts val="0"/>
              </a:spcAft>
              <a:buSzPts val="1400"/>
              <a:buAutoNum type="alphaLcPeriod"/>
            </a:pPr>
            <a:r>
              <a:rPr lang="zh-TW" dirty="0"/>
              <a:t>remove bbox with score &lt; score_th</a:t>
            </a:r>
            <a:endParaRPr dirty="0"/>
          </a:p>
          <a:p>
            <a:pPr marL="914400" lvl="1" indent="-317500" algn="l" rtl="0">
              <a:lnSpc>
                <a:spcPct val="150000"/>
              </a:lnSpc>
              <a:spcBef>
                <a:spcPts val="0"/>
              </a:spcBef>
              <a:spcAft>
                <a:spcPts val="0"/>
              </a:spcAft>
              <a:buSzPts val="1400"/>
              <a:buAutoNum type="alphaLcPeriod"/>
            </a:pPr>
            <a:r>
              <a:rPr lang="zh-TW" dirty="0"/>
              <a:t>sort by score from highest to lowest</a:t>
            </a:r>
            <a:endParaRPr dirty="0"/>
          </a:p>
          <a:p>
            <a:pPr marL="914400" lvl="1" indent="-317500" algn="l" rtl="0">
              <a:lnSpc>
                <a:spcPct val="150000"/>
              </a:lnSpc>
              <a:spcBef>
                <a:spcPts val="0"/>
              </a:spcBef>
              <a:spcAft>
                <a:spcPts val="0"/>
              </a:spcAft>
              <a:buSzPts val="1400"/>
              <a:buAutoNum type="alphaLcPeriod"/>
            </a:pPr>
            <a:r>
              <a:rPr lang="zh-TW" dirty="0"/>
              <a:t>while bboxes list is not empty</a:t>
            </a:r>
            <a:endParaRPr dirty="0"/>
          </a:p>
          <a:p>
            <a:pPr marL="1371600" lvl="2" indent="-317500" algn="l" rtl="0">
              <a:lnSpc>
                <a:spcPct val="150000"/>
              </a:lnSpc>
              <a:spcBef>
                <a:spcPts val="0"/>
              </a:spcBef>
              <a:spcAft>
                <a:spcPts val="0"/>
              </a:spcAft>
              <a:buSzPts val="1400"/>
              <a:buAutoNum type="romanLcPeriod"/>
            </a:pPr>
            <a:r>
              <a:rPr lang="zh-TW" dirty="0"/>
              <a:t>pop one bbox (B1), keep other bbox (B2) in list if</a:t>
            </a:r>
            <a:endParaRPr dirty="0"/>
          </a:p>
          <a:p>
            <a:pPr marL="1828800" lvl="3" indent="-317500" algn="l" rtl="0">
              <a:lnSpc>
                <a:spcPct val="150000"/>
              </a:lnSpc>
              <a:spcBef>
                <a:spcPts val="0"/>
              </a:spcBef>
              <a:spcAft>
                <a:spcPts val="0"/>
              </a:spcAft>
              <a:buSzPts val="1400"/>
              <a:buAutoNum type="arabicPeriod"/>
            </a:pPr>
            <a:r>
              <a:rPr lang="zh-TW" dirty="0"/>
              <a:t>B1 and B2’s predicted class are different</a:t>
            </a:r>
            <a:endParaRPr dirty="0"/>
          </a:p>
          <a:p>
            <a:pPr marL="1828800" lvl="3" indent="-317500" algn="l" rtl="0">
              <a:lnSpc>
                <a:spcPct val="150000"/>
              </a:lnSpc>
              <a:spcBef>
                <a:spcPts val="0"/>
              </a:spcBef>
              <a:spcAft>
                <a:spcPts val="0"/>
              </a:spcAft>
              <a:buSzPts val="1400"/>
              <a:buAutoNum type="arabicPeriod"/>
            </a:pPr>
            <a:r>
              <a:rPr lang="zh-TW" dirty="0"/>
              <a:t>B1 and B2’s predicted class are same and iou(B1, B2) &lt; iou_th</a:t>
            </a:r>
            <a:endParaRPr dirty="0"/>
          </a:p>
          <a:p>
            <a:pPr marL="1371600" lvl="2" indent="-317500" algn="l" rtl="0">
              <a:lnSpc>
                <a:spcPct val="150000"/>
              </a:lnSpc>
              <a:spcBef>
                <a:spcPts val="0"/>
              </a:spcBef>
              <a:spcAft>
                <a:spcPts val="0"/>
              </a:spcAft>
              <a:buSzPts val="1400"/>
              <a:buAutoNum type="romanLcPeriod"/>
            </a:pPr>
            <a:r>
              <a:rPr lang="zh-TW" dirty="0"/>
              <a:t>append B1 to final return list</a:t>
            </a:r>
            <a:endParaRPr dirty="0"/>
          </a:p>
        </p:txBody>
      </p:sp>
      <p:grpSp>
        <p:nvGrpSpPr>
          <p:cNvPr id="204" name="Google Shape;204;p23"/>
          <p:cNvGrpSpPr/>
          <p:nvPr/>
        </p:nvGrpSpPr>
        <p:grpSpPr>
          <a:xfrm>
            <a:off x="5343172" y="54790"/>
            <a:ext cx="3734910" cy="1065919"/>
            <a:chOff x="4775275" y="3340575"/>
            <a:chExt cx="4015601" cy="1228300"/>
          </a:xfrm>
        </p:grpSpPr>
        <p:pic>
          <p:nvPicPr>
            <p:cNvPr id="205" name="Google Shape;205;p23"/>
            <p:cNvPicPr preferRelativeResize="0"/>
            <p:nvPr/>
          </p:nvPicPr>
          <p:blipFill>
            <a:blip r:embed="rId3">
              <a:alphaModFix/>
            </a:blip>
            <a:stretch>
              <a:fillRect/>
            </a:stretch>
          </p:blipFill>
          <p:spPr>
            <a:xfrm>
              <a:off x="4775275" y="3340575"/>
              <a:ext cx="4015601" cy="1228300"/>
            </a:xfrm>
            <a:prstGeom prst="rect">
              <a:avLst/>
            </a:prstGeom>
            <a:noFill/>
            <a:ln>
              <a:noFill/>
            </a:ln>
          </p:spPr>
        </p:pic>
        <p:sp>
          <p:nvSpPr>
            <p:cNvPr id="206" name="Google Shape;206;p23"/>
            <p:cNvSpPr/>
            <p:nvPr/>
          </p:nvSpPr>
          <p:spPr>
            <a:xfrm>
              <a:off x="7876259" y="3693720"/>
              <a:ext cx="737100" cy="8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 name="Google Shape;207;p23"/>
          <p:cNvCxnSpPr>
            <a:stCxn id="206" idx="2"/>
            <a:endCxn id="208" idx="0"/>
          </p:cNvCxnSpPr>
          <p:nvPr/>
        </p:nvCxnSpPr>
        <p:spPr>
          <a:xfrm flipH="1">
            <a:off x="7896085" y="1059481"/>
            <a:ext cx="674100" cy="966000"/>
          </a:xfrm>
          <a:prstGeom prst="straightConnector1">
            <a:avLst/>
          </a:prstGeom>
          <a:noFill/>
          <a:ln w="38100" cap="flat" cmpd="sng">
            <a:solidFill>
              <a:srgbClr val="FF9900"/>
            </a:solidFill>
            <a:prstDash val="solid"/>
            <a:round/>
            <a:headEnd type="none" w="med" len="med"/>
            <a:tailEnd type="triangle" w="med" len="med"/>
          </a:ln>
        </p:spPr>
      </p:cxnSp>
      <p:sp>
        <p:nvSpPr>
          <p:cNvPr id="209" name="Google Shape;209;p23"/>
          <p:cNvSpPr/>
          <p:nvPr/>
        </p:nvSpPr>
        <p:spPr>
          <a:xfrm>
            <a:off x="859825" y="1612150"/>
            <a:ext cx="3492900" cy="314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6886150" y="2025475"/>
            <a:ext cx="20199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bounding box (bbox)</a:t>
            </a:r>
            <a:endParaRPr sz="1300">
              <a:solidFill>
                <a:schemeClr val="dk1"/>
              </a:solidFill>
            </a:endParaRPr>
          </a:p>
          <a:p>
            <a:pPr marL="0" lvl="0" indent="0" algn="ctr" rtl="0">
              <a:lnSpc>
                <a:spcPct val="115000"/>
              </a:lnSpc>
              <a:spcBef>
                <a:spcPts val="0"/>
              </a:spcBef>
              <a:spcAft>
                <a:spcPts val="0"/>
              </a:spcAft>
              <a:buNone/>
            </a:pPr>
            <a:r>
              <a:rPr lang="zh-TW" sz="1300">
                <a:solidFill>
                  <a:schemeClr val="dk1"/>
                </a:solidFill>
              </a:rPr>
              <a:t>(class, score, x, y, h, w)</a:t>
            </a:r>
            <a:endParaRPr/>
          </a:p>
        </p:txBody>
      </p:sp>
      <p:pic>
        <p:nvPicPr>
          <p:cNvPr id="210" name="Google Shape;210;p23"/>
          <p:cNvPicPr preferRelativeResize="0"/>
          <p:nvPr/>
        </p:nvPicPr>
        <p:blipFill>
          <a:blip r:embed="rId4">
            <a:alphaModFix/>
          </a:blip>
          <a:stretch>
            <a:fillRect/>
          </a:stretch>
        </p:blipFill>
        <p:spPr>
          <a:xfrm>
            <a:off x="970776" y="4088323"/>
            <a:ext cx="7396600" cy="605425"/>
          </a:xfrm>
          <a:prstGeom prst="rect">
            <a:avLst/>
          </a:prstGeom>
          <a:noFill/>
          <a:ln>
            <a:noFill/>
          </a:ln>
        </p:spPr>
      </p:pic>
      <p:sp>
        <p:nvSpPr>
          <p:cNvPr id="211" name="Google Shape;211;p23"/>
          <p:cNvSpPr/>
          <p:nvPr/>
        </p:nvSpPr>
        <p:spPr>
          <a:xfrm>
            <a:off x="897075" y="4088325"/>
            <a:ext cx="7562700" cy="314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body" idx="1"/>
          </p:nvPr>
        </p:nvSpPr>
        <p:spPr>
          <a:xfrm>
            <a:off x="311700" y="1152475"/>
            <a:ext cx="8520600" cy="28011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zh-TW"/>
              <a:t>select best bounding boxes out of many overlapping bounding boxes</a:t>
            </a:r>
            <a:endParaRPr/>
          </a:p>
          <a:p>
            <a:pPr marL="914400" lvl="1" indent="-317500" algn="l" rtl="0">
              <a:lnSpc>
                <a:spcPct val="150000"/>
              </a:lnSpc>
              <a:spcBef>
                <a:spcPts val="0"/>
              </a:spcBef>
              <a:spcAft>
                <a:spcPts val="0"/>
              </a:spcAft>
              <a:buSzPts val="1400"/>
              <a:buAutoNum type="alphaLcPeriod"/>
            </a:pPr>
            <a:r>
              <a:rPr lang="zh-TW"/>
              <a:t>remove bbox with score &lt; score_th</a:t>
            </a:r>
            <a:endParaRPr/>
          </a:p>
          <a:p>
            <a:pPr marL="914400" lvl="1" indent="-317500" algn="l" rtl="0">
              <a:lnSpc>
                <a:spcPct val="150000"/>
              </a:lnSpc>
              <a:spcBef>
                <a:spcPts val="0"/>
              </a:spcBef>
              <a:spcAft>
                <a:spcPts val="0"/>
              </a:spcAft>
              <a:buSzPts val="1400"/>
              <a:buAutoNum type="alphaLcPeriod"/>
            </a:pPr>
            <a:r>
              <a:rPr lang="zh-TW"/>
              <a:t>sort by score from highest to lowest</a:t>
            </a:r>
            <a:endParaRPr/>
          </a:p>
          <a:p>
            <a:pPr marL="914400" lvl="1" indent="-317500" algn="l" rtl="0">
              <a:lnSpc>
                <a:spcPct val="150000"/>
              </a:lnSpc>
              <a:spcBef>
                <a:spcPts val="0"/>
              </a:spcBef>
              <a:spcAft>
                <a:spcPts val="0"/>
              </a:spcAft>
              <a:buSzPts val="1400"/>
              <a:buAutoNum type="alphaLcPeriod"/>
            </a:pPr>
            <a:r>
              <a:rPr lang="zh-TW"/>
              <a:t>while bboxes list is not empty</a:t>
            </a:r>
            <a:endParaRPr/>
          </a:p>
          <a:p>
            <a:pPr marL="1371600" lvl="2" indent="-317500" algn="l" rtl="0">
              <a:lnSpc>
                <a:spcPct val="150000"/>
              </a:lnSpc>
              <a:spcBef>
                <a:spcPts val="0"/>
              </a:spcBef>
              <a:spcAft>
                <a:spcPts val="0"/>
              </a:spcAft>
              <a:buSzPts val="1400"/>
              <a:buAutoNum type="romanLcPeriod"/>
            </a:pPr>
            <a:r>
              <a:rPr lang="zh-TW"/>
              <a:t>pop one bbox (B1), for other bboxes (B2), keep B2 in list if</a:t>
            </a:r>
            <a:endParaRPr/>
          </a:p>
          <a:p>
            <a:pPr marL="1828800" lvl="3" indent="-317500" algn="l" rtl="0">
              <a:lnSpc>
                <a:spcPct val="150000"/>
              </a:lnSpc>
              <a:spcBef>
                <a:spcPts val="0"/>
              </a:spcBef>
              <a:spcAft>
                <a:spcPts val="0"/>
              </a:spcAft>
              <a:buSzPts val="1400"/>
              <a:buAutoNum type="arabicPeriod"/>
            </a:pPr>
            <a:r>
              <a:rPr lang="zh-TW"/>
              <a:t>B1 and B2’s predicted class are different</a:t>
            </a:r>
            <a:endParaRPr/>
          </a:p>
          <a:p>
            <a:pPr marL="1828800" lvl="3" indent="-317500" algn="l" rtl="0">
              <a:lnSpc>
                <a:spcPct val="150000"/>
              </a:lnSpc>
              <a:spcBef>
                <a:spcPts val="0"/>
              </a:spcBef>
              <a:spcAft>
                <a:spcPts val="0"/>
              </a:spcAft>
              <a:buSzPts val="1400"/>
              <a:buAutoNum type="arabicPeriod"/>
            </a:pPr>
            <a:r>
              <a:rPr lang="zh-TW"/>
              <a:t>B1 and B2’s predicted class are same and iou(B1, B2) &lt; iou_th</a:t>
            </a:r>
            <a:endParaRPr/>
          </a:p>
          <a:p>
            <a:pPr marL="1371600" lvl="2" indent="-317500" algn="l" rtl="0">
              <a:lnSpc>
                <a:spcPct val="150000"/>
              </a:lnSpc>
              <a:spcBef>
                <a:spcPts val="0"/>
              </a:spcBef>
              <a:spcAft>
                <a:spcPts val="0"/>
              </a:spcAft>
              <a:buSzPts val="1400"/>
              <a:buAutoNum type="romanLcPeriod"/>
            </a:pPr>
            <a:r>
              <a:rPr lang="zh-TW"/>
              <a:t>append B1 to final return list</a:t>
            </a:r>
            <a:endParaRPr/>
          </a:p>
        </p:txBody>
      </p:sp>
      <p:grpSp>
        <p:nvGrpSpPr>
          <p:cNvPr id="218" name="Google Shape;218;p24"/>
          <p:cNvGrpSpPr/>
          <p:nvPr/>
        </p:nvGrpSpPr>
        <p:grpSpPr>
          <a:xfrm>
            <a:off x="5343172" y="54790"/>
            <a:ext cx="3734910" cy="1065919"/>
            <a:chOff x="4775275" y="3340575"/>
            <a:chExt cx="4015601" cy="1228300"/>
          </a:xfrm>
        </p:grpSpPr>
        <p:pic>
          <p:nvPicPr>
            <p:cNvPr id="219" name="Google Shape;219;p24"/>
            <p:cNvPicPr preferRelativeResize="0"/>
            <p:nvPr/>
          </p:nvPicPr>
          <p:blipFill>
            <a:blip r:embed="rId3">
              <a:alphaModFix/>
            </a:blip>
            <a:stretch>
              <a:fillRect/>
            </a:stretch>
          </p:blipFill>
          <p:spPr>
            <a:xfrm>
              <a:off x="4775275" y="3340575"/>
              <a:ext cx="4015601" cy="1228300"/>
            </a:xfrm>
            <a:prstGeom prst="rect">
              <a:avLst/>
            </a:prstGeom>
            <a:noFill/>
            <a:ln>
              <a:noFill/>
            </a:ln>
          </p:spPr>
        </p:pic>
        <p:sp>
          <p:nvSpPr>
            <p:cNvPr id="220" name="Google Shape;220;p24"/>
            <p:cNvSpPr/>
            <p:nvPr/>
          </p:nvSpPr>
          <p:spPr>
            <a:xfrm>
              <a:off x="7876259" y="3693720"/>
              <a:ext cx="737100" cy="8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1" name="Google Shape;221;p24"/>
          <p:cNvCxnSpPr>
            <a:stCxn id="220" idx="2"/>
            <a:endCxn id="222" idx="0"/>
          </p:cNvCxnSpPr>
          <p:nvPr/>
        </p:nvCxnSpPr>
        <p:spPr>
          <a:xfrm flipH="1">
            <a:off x="7896085" y="1059481"/>
            <a:ext cx="674100" cy="966000"/>
          </a:xfrm>
          <a:prstGeom prst="straightConnector1">
            <a:avLst/>
          </a:prstGeom>
          <a:noFill/>
          <a:ln w="38100" cap="flat" cmpd="sng">
            <a:solidFill>
              <a:srgbClr val="FF9900"/>
            </a:solidFill>
            <a:prstDash val="solid"/>
            <a:round/>
            <a:headEnd type="none" w="med" len="med"/>
            <a:tailEnd type="triangle" w="med" len="med"/>
          </a:ln>
        </p:spPr>
      </p:cxnSp>
      <p:sp>
        <p:nvSpPr>
          <p:cNvPr id="223" name="Google Shape;223;p24"/>
          <p:cNvSpPr/>
          <p:nvPr/>
        </p:nvSpPr>
        <p:spPr>
          <a:xfrm>
            <a:off x="859825" y="1916950"/>
            <a:ext cx="3492900" cy="314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6886150" y="2025475"/>
            <a:ext cx="20199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bounding box (bbox)</a:t>
            </a:r>
            <a:endParaRPr sz="1300">
              <a:solidFill>
                <a:schemeClr val="dk1"/>
              </a:solidFill>
            </a:endParaRPr>
          </a:p>
          <a:p>
            <a:pPr marL="0" lvl="0" indent="0" algn="ctr" rtl="0">
              <a:lnSpc>
                <a:spcPct val="115000"/>
              </a:lnSpc>
              <a:spcBef>
                <a:spcPts val="0"/>
              </a:spcBef>
              <a:spcAft>
                <a:spcPts val="0"/>
              </a:spcAft>
              <a:buNone/>
            </a:pPr>
            <a:r>
              <a:rPr lang="zh-TW" sz="1300">
                <a:solidFill>
                  <a:schemeClr val="dk1"/>
                </a:solidFill>
              </a:rPr>
              <a:t>(class, score, x, y, h, w)</a:t>
            </a:r>
            <a:endParaRPr/>
          </a:p>
        </p:txBody>
      </p:sp>
      <p:pic>
        <p:nvPicPr>
          <p:cNvPr id="224" name="Google Shape;224;p24"/>
          <p:cNvPicPr preferRelativeResize="0"/>
          <p:nvPr/>
        </p:nvPicPr>
        <p:blipFill>
          <a:blip r:embed="rId4">
            <a:alphaModFix/>
          </a:blip>
          <a:stretch>
            <a:fillRect/>
          </a:stretch>
        </p:blipFill>
        <p:spPr>
          <a:xfrm>
            <a:off x="970776" y="4088323"/>
            <a:ext cx="7396600" cy="605425"/>
          </a:xfrm>
          <a:prstGeom prst="rect">
            <a:avLst/>
          </a:prstGeom>
          <a:noFill/>
          <a:ln>
            <a:noFill/>
          </a:ln>
        </p:spPr>
      </p:pic>
      <p:sp>
        <p:nvSpPr>
          <p:cNvPr id="225" name="Google Shape;225;p24"/>
          <p:cNvSpPr/>
          <p:nvPr/>
        </p:nvSpPr>
        <p:spPr>
          <a:xfrm>
            <a:off x="897075" y="4393125"/>
            <a:ext cx="7562700" cy="314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12</a:t>
            </a:fld>
            <a:endParaRPr/>
          </a:p>
        </p:txBody>
      </p:sp>
      <p:sp>
        <p:nvSpPr>
          <p:cNvPr id="227" name="Google Shape;22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Non Maximum Suppression (NMS)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body" idx="1"/>
          </p:nvPr>
        </p:nvSpPr>
        <p:spPr>
          <a:xfrm>
            <a:off x="311700" y="1152475"/>
            <a:ext cx="8520600" cy="28011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zh-TW"/>
              <a:t>select best bounding boxes out of many overlapping bounding boxes</a:t>
            </a:r>
            <a:endParaRPr/>
          </a:p>
          <a:p>
            <a:pPr marL="914400" lvl="1" indent="-317500" algn="l" rtl="0">
              <a:lnSpc>
                <a:spcPct val="150000"/>
              </a:lnSpc>
              <a:spcBef>
                <a:spcPts val="0"/>
              </a:spcBef>
              <a:spcAft>
                <a:spcPts val="0"/>
              </a:spcAft>
              <a:buSzPts val="1400"/>
              <a:buAutoNum type="alphaLcPeriod"/>
            </a:pPr>
            <a:r>
              <a:rPr lang="zh-TW"/>
              <a:t>remove bbox with score &lt; score_th</a:t>
            </a:r>
            <a:endParaRPr/>
          </a:p>
          <a:p>
            <a:pPr marL="914400" lvl="1" indent="-317500" algn="l" rtl="0">
              <a:lnSpc>
                <a:spcPct val="150000"/>
              </a:lnSpc>
              <a:spcBef>
                <a:spcPts val="0"/>
              </a:spcBef>
              <a:spcAft>
                <a:spcPts val="0"/>
              </a:spcAft>
              <a:buSzPts val="1400"/>
              <a:buAutoNum type="alphaLcPeriod"/>
            </a:pPr>
            <a:r>
              <a:rPr lang="zh-TW"/>
              <a:t>sort by score from highest to lowest</a:t>
            </a:r>
            <a:endParaRPr/>
          </a:p>
          <a:p>
            <a:pPr marL="914400" lvl="1" indent="-317500" algn="l" rtl="0">
              <a:lnSpc>
                <a:spcPct val="150000"/>
              </a:lnSpc>
              <a:spcBef>
                <a:spcPts val="0"/>
              </a:spcBef>
              <a:spcAft>
                <a:spcPts val="0"/>
              </a:spcAft>
              <a:buSzPts val="1400"/>
              <a:buAutoNum type="alphaLcPeriod"/>
            </a:pPr>
            <a:r>
              <a:rPr lang="zh-TW"/>
              <a:t>while bboxes list is not empty</a:t>
            </a:r>
            <a:endParaRPr/>
          </a:p>
          <a:p>
            <a:pPr marL="1371600" lvl="2" indent="-317500" algn="l" rtl="0">
              <a:lnSpc>
                <a:spcPct val="150000"/>
              </a:lnSpc>
              <a:spcBef>
                <a:spcPts val="0"/>
              </a:spcBef>
              <a:spcAft>
                <a:spcPts val="0"/>
              </a:spcAft>
              <a:buSzPts val="1400"/>
              <a:buAutoNum type="romanLcPeriod"/>
            </a:pPr>
            <a:r>
              <a:rPr lang="zh-TW"/>
              <a:t>pop one bbox (B1), for other bboxes (B2), keep in list if</a:t>
            </a:r>
            <a:endParaRPr/>
          </a:p>
          <a:p>
            <a:pPr marL="1828800" lvl="3" indent="-317500" algn="l" rtl="0">
              <a:lnSpc>
                <a:spcPct val="150000"/>
              </a:lnSpc>
              <a:spcBef>
                <a:spcPts val="0"/>
              </a:spcBef>
              <a:spcAft>
                <a:spcPts val="0"/>
              </a:spcAft>
              <a:buSzPts val="1400"/>
              <a:buAutoNum type="arabicPeriod"/>
            </a:pPr>
            <a:r>
              <a:rPr lang="zh-TW"/>
              <a:t>B1 and B2’s predicted class are different</a:t>
            </a:r>
            <a:endParaRPr/>
          </a:p>
          <a:p>
            <a:pPr marL="1828800" lvl="3" indent="-317500" algn="l" rtl="0">
              <a:lnSpc>
                <a:spcPct val="150000"/>
              </a:lnSpc>
              <a:spcBef>
                <a:spcPts val="0"/>
              </a:spcBef>
              <a:spcAft>
                <a:spcPts val="0"/>
              </a:spcAft>
              <a:buSzPts val="1400"/>
              <a:buAutoNum type="arabicPeriod"/>
            </a:pPr>
            <a:r>
              <a:rPr lang="zh-TW"/>
              <a:t>B1 and B2’s predicted class are same and iou(B1, B2) &lt; iou_th</a:t>
            </a:r>
            <a:endParaRPr/>
          </a:p>
          <a:p>
            <a:pPr marL="1371600" lvl="2" indent="-317500" algn="l" rtl="0">
              <a:lnSpc>
                <a:spcPct val="150000"/>
              </a:lnSpc>
              <a:spcBef>
                <a:spcPts val="0"/>
              </a:spcBef>
              <a:spcAft>
                <a:spcPts val="0"/>
              </a:spcAft>
              <a:buSzPts val="1400"/>
              <a:buAutoNum type="romanLcPeriod"/>
            </a:pPr>
            <a:r>
              <a:rPr lang="zh-TW"/>
              <a:t>append B1 to final return list</a:t>
            </a:r>
            <a:endParaRPr/>
          </a:p>
        </p:txBody>
      </p:sp>
      <p:grpSp>
        <p:nvGrpSpPr>
          <p:cNvPr id="233" name="Google Shape;233;p25"/>
          <p:cNvGrpSpPr/>
          <p:nvPr/>
        </p:nvGrpSpPr>
        <p:grpSpPr>
          <a:xfrm>
            <a:off x="5343172" y="54790"/>
            <a:ext cx="3734910" cy="1065919"/>
            <a:chOff x="4775275" y="3340575"/>
            <a:chExt cx="4015601" cy="1228300"/>
          </a:xfrm>
        </p:grpSpPr>
        <p:pic>
          <p:nvPicPr>
            <p:cNvPr id="234" name="Google Shape;234;p25"/>
            <p:cNvPicPr preferRelativeResize="0"/>
            <p:nvPr/>
          </p:nvPicPr>
          <p:blipFill>
            <a:blip r:embed="rId3">
              <a:alphaModFix/>
            </a:blip>
            <a:stretch>
              <a:fillRect/>
            </a:stretch>
          </p:blipFill>
          <p:spPr>
            <a:xfrm>
              <a:off x="4775275" y="3340575"/>
              <a:ext cx="4015601" cy="1228300"/>
            </a:xfrm>
            <a:prstGeom prst="rect">
              <a:avLst/>
            </a:prstGeom>
            <a:noFill/>
            <a:ln>
              <a:noFill/>
            </a:ln>
          </p:spPr>
        </p:pic>
        <p:sp>
          <p:nvSpPr>
            <p:cNvPr id="235" name="Google Shape;235;p25"/>
            <p:cNvSpPr/>
            <p:nvPr/>
          </p:nvSpPr>
          <p:spPr>
            <a:xfrm>
              <a:off x="7876259" y="3693720"/>
              <a:ext cx="737100" cy="8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25"/>
          <p:cNvCxnSpPr>
            <a:stCxn id="235" idx="2"/>
            <a:endCxn id="237" idx="0"/>
          </p:cNvCxnSpPr>
          <p:nvPr/>
        </p:nvCxnSpPr>
        <p:spPr>
          <a:xfrm flipH="1">
            <a:off x="7972885" y="1059481"/>
            <a:ext cx="597300" cy="536100"/>
          </a:xfrm>
          <a:prstGeom prst="straightConnector1">
            <a:avLst/>
          </a:prstGeom>
          <a:noFill/>
          <a:ln w="38100" cap="flat" cmpd="sng">
            <a:solidFill>
              <a:srgbClr val="FF9900"/>
            </a:solidFill>
            <a:prstDash val="solid"/>
            <a:round/>
            <a:headEnd type="none" w="med" len="med"/>
            <a:tailEnd type="triangle" w="med" len="med"/>
          </a:ln>
        </p:spPr>
      </p:cxnSp>
      <p:sp>
        <p:nvSpPr>
          <p:cNvPr id="238" name="Google Shape;238;p25"/>
          <p:cNvSpPr/>
          <p:nvPr/>
        </p:nvSpPr>
        <p:spPr>
          <a:xfrm>
            <a:off x="1739775" y="2885475"/>
            <a:ext cx="5512200" cy="667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a:off x="6962925" y="1595575"/>
            <a:ext cx="20199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bounding box (bbox)</a:t>
            </a:r>
            <a:endParaRPr sz="1300">
              <a:solidFill>
                <a:schemeClr val="dk1"/>
              </a:solidFill>
            </a:endParaRPr>
          </a:p>
          <a:p>
            <a:pPr marL="0" lvl="0" indent="0" algn="ctr" rtl="0">
              <a:lnSpc>
                <a:spcPct val="115000"/>
              </a:lnSpc>
              <a:spcBef>
                <a:spcPts val="0"/>
              </a:spcBef>
              <a:spcAft>
                <a:spcPts val="0"/>
              </a:spcAft>
              <a:buNone/>
            </a:pPr>
            <a:r>
              <a:rPr lang="zh-TW" sz="1300">
                <a:solidFill>
                  <a:schemeClr val="dk1"/>
                </a:solidFill>
              </a:rPr>
              <a:t>(class, score, x, y, h, w)</a:t>
            </a:r>
            <a:endParaRPr/>
          </a:p>
        </p:txBody>
      </p:sp>
      <p:pic>
        <p:nvPicPr>
          <p:cNvPr id="239" name="Google Shape;239;p25"/>
          <p:cNvPicPr preferRelativeResize="0"/>
          <p:nvPr/>
        </p:nvPicPr>
        <p:blipFill>
          <a:blip r:embed="rId4">
            <a:alphaModFix/>
          </a:blip>
          <a:stretch>
            <a:fillRect/>
          </a:stretch>
        </p:blipFill>
        <p:spPr>
          <a:xfrm>
            <a:off x="4640000" y="3665950"/>
            <a:ext cx="4438074" cy="349050"/>
          </a:xfrm>
          <a:prstGeom prst="rect">
            <a:avLst/>
          </a:prstGeom>
          <a:noFill/>
          <a:ln>
            <a:noFill/>
          </a:ln>
        </p:spPr>
      </p:pic>
      <p:cxnSp>
        <p:nvCxnSpPr>
          <p:cNvPr id="240" name="Google Shape;240;p25"/>
          <p:cNvCxnSpPr/>
          <p:nvPr/>
        </p:nvCxnSpPr>
        <p:spPr>
          <a:xfrm>
            <a:off x="5604125" y="3492975"/>
            <a:ext cx="944400" cy="0"/>
          </a:xfrm>
          <a:prstGeom prst="straightConnector1">
            <a:avLst/>
          </a:prstGeom>
          <a:noFill/>
          <a:ln w="19050" cap="flat" cmpd="sng">
            <a:solidFill>
              <a:srgbClr val="FF0000"/>
            </a:solidFill>
            <a:prstDash val="solid"/>
            <a:round/>
            <a:headEnd type="none" w="med" len="med"/>
            <a:tailEnd type="none" w="med" len="med"/>
          </a:ln>
        </p:spPr>
      </p:cxnSp>
      <p:grpSp>
        <p:nvGrpSpPr>
          <p:cNvPr id="241" name="Google Shape;241;p25"/>
          <p:cNvGrpSpPr/>
          <p:nvPr/>
        </p:nvGrpSpPr>
        <p:grpSpPr>
          <a:xfrm>
            <a:off x="5519825" y="4014999"/>
            <a:ext cx="3046575" cy="942801"/>
            <a:chOff x="5519825" y="4014999"/>
            <a:chExt cx="3046575" cy="942801"/>
          </a:xfrm>
        </p:grpSpPr>
        <p:pic>
          <p:nvPicPr>
            <p:cNvPr id="242" name="Google Shape;242;p25"/>
            <p:cNvPicPr preferRelativeResize="0"/>
            <p:nvPr/>
          </p:nvPicPr>
          <p:blipFill rotWithShape="1">
            <a:blip r:embed="rId5">
              <a:alphaModFix/>
            </a:blip>
            <a:srcRect t="43341" b="11036"/>
            <a:stretch/>
          </p:blipFill>
          <p:spPr>
            <a:xfrm>
              <a:off x="5604125" y="4014999"/>
              <a:ext cx="2962275" cy="858250"/>
            </a:xfrm>
            <a:prstGeom prst="rect">
              <a:avLst/>
            </a:prstGeom>
            <a:noFill/>
            <a:ln>
              <a:noFill/>
            </a:ln>
          </p:spPr>
        </p:pic>
        <p:cxnSp>
          <p:nvCxnSpPr>
            <p:cNvPr id="243" name="Google Shape;243;p25"/>
            <p:cNvCxnSpPr/>
            <p:nvPr/>
          </p:nvCxnSpPr>
          <p:spPr>
            <a:xfrm rot="10800000" flipH="1">
              <a:off x="6878475" y="4222225"/>
              <a:ext cx="253500" cy="545100"/>
            </a:xfrm>
            <a:prstGeom prst="straightConnector1">
              <a:avLst/>
            </a:prstGeom>
            <a:noFill/>
            <a:ln w="19050" cap="flat" cmpd="sng">
              <a:solidFill>
                <a:srgbClr val="000000"/>
              </a:solidFill>
              <a:prstDash val="solid"/>
              <a:round/>
              <a:headEnd type="none" w="med" len="med"/>
              <a:tailEnd type="none" w="med" len="med"/>
            </a:ln>
          </p:spPr>
        </p:cxnSp>
        <p:sp>
          <p:nvSpPr>
            <p:cNvPr id="244" name="Google Shape;244;p25"/>
            <p:cNvSpPr txBox="1"/>
            <p:nvPr/>
          </p:nvSpPr>
          <p:spPr>
            <a:xfrm>
              <a:off x="5519825" y="4020950"/>
              <a:ext cx="52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t>B1</a:t>
              </a:r>
              <a:endParaRPr/>
            </a:p>
          </p:txBody>
        </p:sp>
        <p:sp>
          <p:nvSpPr>
            <p:cNvPr id="245" name="Google Shape;245;p25"/>
            <p:cNvSpPr txBox="1"/>
            <p:nvPr/>
          </p:nvSpPr>
          <p:spPr>
            <a:xfrm>
              <a:off x="5803925" y="4557600"/>
              <a:ext cx="52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t>B2</a:t>
              </a:r>
              <a:endParaRPr/>
            </a:p>
          </p:txBody>
        </p:sp>
      </p:grpSp>
      <p:sp>
        <p:nvSpPr>
          <p:cNvPr id="246" name="Google Shape;246;p25"/>
          <p:cNvSpPr/>
          <p:nvPr/>
        </p:nvSpPr>
        <p:spPr>
          <a:xfrm>
            <a:off x="8099100" y="1875375"/>
            <a:ext cx="698700" cy="220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13</a:t>
            </a:fld>
            <a:endParaRPr/>
          </a:p>
        </p:txBody>
      </p:sp>
      <p:sp>
        <p:nvSpPr>
          <p:cNvPr id="248" name="Google Shape;24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Non Maximum Suppression (NMS)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6"/>
          <p:cNvPicPr preferRelativeResize="0"/>
          <p:nvPr/>
        </p:nvPicPr>
        <p:blipFill>
          <a:blip r:embed="rId3">
            <a:alphaModFix/>
          </a:blip>
          <a:stretch>
            <a:fillRect/>
          </a:stretch>
        </p:blipFill>
        <p:spPr>
          <a:xfrm>
            <a:off x="451750" y="1108700"/>
            <a:ext cx="4177700" cy="3704675"/>
          </a:xfrm>
          <a:prstGeom prst="rect">
            <a:avLst/>
          </a:prstGeom>
          <a:noFill/>
          <a:ln>
            <a:noFill/>
          </a:ln>
        </p:spPr>
      </p:pic>
      <p:sp>
        <p:nvSpPr>
          <p:cNvPr id="254" name="Google Shape;25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14</a:t>
            </a:fld>
            <a:endParaRPr/>
          </a:p>
        </p:txBody>
      </p:sp>
      <p:sp>
        <p:nvSpPr>
          <p:cNvPr id="255" name="Google Shape;255;p26"/>
          <p:cNvSpPr/>
          <p:nvPr/>
        </p:nvSpPr>
        <p:spPr>
          <a:xfrm>
            <a:off x="3139825" y="2352900"/>
            <a:ext cx="2425800" cy="437700"/>
          </a:xfrm>
          <a:prstGeom prst="rightArrow">
            <a:avLst>
              <a:gd name="adj1" fmla="val 50891"/>
              <a:gd name="adj2" fmla="val 6837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C++ array implementation</a:t>
            </a:r>
            <a:endParaRPr/>
          </a:p>
        </p:txBody>
      </p:sp>
      <p:sp>
        <p:nvSpPr>
          <p:cNvPr id="256" name="Google Shape;256;p26"/>
          <p:cNvSpPr/>
          <p:nvPr/>
        </p:nvSpPr>
        <p:spPr>
          <a:xfrm>
            <a:off x="145875" y="3683675"/>
            <a:ext cx="768600" cy="43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nms.py</a:t>
            </a:r>
            <a:endParaRPr/>
          </a:p>
        </p:txBody>
      </p:sp>
      <p:sp>
        <p:nvSpPr>
          <p:cNvPr id="257" name="Google Shape;257;p26"/>
          <p:cNvSpPr/>
          <p:nvPr/>
        </p:nvSpPr>
        <p:spPr>
          <a:xfrm>
            <a:off x="5788350" y="1948200"/>
            <a:ext cx="383700" cy="909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6908863" y="4411850"/>
            <a:ext cx="821100" cy="43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nms.cpp</a:t>
            </a:r>
            <a:endParaRPr/>
          </a:p>
        </p:txBody>
      </p:sp>
      <p:sp>
        <p:nvSpPr>
          <p:cNvPr id="259" name="Google Shape;259;p26"/>
          <p:cNvSpPr/>
          <p:nvPr/>
        </p:nvSpPr>
        <p:spPr>
          <a:xfrm>
            <a:off x="6394775" y="2464500"/>
            <a:ext cx="491100" cy="393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7700025" y="2285400"/>
            <a:ext cx="548700" cy="57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7081897" y="2285400"/>
            <a:ext cx="422100" cy="572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8418051" y="1948200"/>
            <a:ext cx="491100" cy="9099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txBox="1"/>
          <p:nvPr/>
        </p:nvSpPr>
        <p:spPr>
          <a:xfrm>
            <a:off x="4360550" y="2993975"/>
            <a:ext cx="115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remain_list</a:t>
            </a:r>
            <a:endParaRPr/>
          </a:p>
        </p:txBody>
      </p:sp>
      <p:graphicFrame>
        <p:nvGraphicFramePr>
          <p:cNvPr id="264" name="Google Shape;264;p26"/>
          <p:cNvGraphicFramePr/>
          <p:nvPr/>
        </p:nvGraphicFramePr>
        <p:xfrm>
          <a:off x="5652725" y="2993963"/>
          <a:ext cx="3333375" cy="1192575"/>
        </p:xfrm>
        <a:graphic>
          <a:graphicData uri="http://schemas.openxmlformats.org/drawingml/2006/table">
            <a:tbl>
              <a:tblPr>
                <a:noFill/>
                <a:tableStyleId>{65F0DF48-10ED-4C8B-AA64-F4EFB845E4C1}</a:tableStyleId>
              </a:tblPr>
              <a:tblGrid>
                <a:gridCol w="666675">
                  <a:extLst>
                    <a:ext uri="{9D8B030D-6E8A-4147-A177-3AD203B41FA5}">
                      <a16:colId xmlns:a16="http://schemas.microsoft.com/office/drawing/2014/main" val="20000"/>
                    </a:ext>
                  </a:extLst>
                </a:gridCol>
                <a:gridCol w="666675">
                  <a:extLst>
                    <a:ext uri="{9D8B030D-6E8A-4147-A177-3AD203B41FA5}">
                      <a16:colId xmlns:a16="http://schemas.microsoft.com/office/drawing/2014/main" val="20001"/>
                    </a:ext>
                  </a:extLst>
                </a:gridCol>
                <a:gridCol w="666675">
                  <a:extLst>
                    <a:ext uri="{9D8B030D-6E8A-4147-A177-3AD203B41FA5}">
                      <a16:colId xmlns:a16="http://schemas.microsoft.com/office/drawing/2014/main" val="20002"/>
                    </a:ext>
                  </a:extLst>
                </a:gridCol>
                <a:gridCol w="666675">
                  <a:extLst>
                    <a:ext uri="{9D8B030D-6E8A-4147-A177-3AD203B41FA5}">
                      <a16:colId xmlns:a16="http://schemas.microsoft.com/office/drawing/2014/main" val="20003"/>
                    </a:ext>
                  </a:extLst>
                </a:gridCol>
                <a:gridCol w="666675">
                  <a:extLst>
                    <a:ext uri="{9D8B030D-6E8A-4147-A177-3AD203B41FA5}">
                      <a16:colId xmlns:a16="http://schemas.microsoft.com/office/drawing/2014/main" val="20004"/>
                    </a:ext>
                  </a:extLst>
                </a:gridCol>
              </a:tblGrid>
              <a:tr h="397525">
                <a:tc>
                  <a:txBody>
                    <a:bodyPr/>
                    <a:lstStyle/>
                    <a:p>
                      <a:pPr marL="0" lvl="0" indent="0" algn="ctr" rtl="0">
                        <a:spcBef>
                          <a:spcPts val="0"/>
                        </a:spcBef>
                        <a:spcAft>
                          <a:spcPts val="0"/>
                        </a:spcAft>
                        <a:buNone/>
                      </a:pPr>
                      <a:r>
                        <a:rPr lang="zh-TW"/>
                        <a:t>False</a:t>
                      </a:r>
                      <a:endParaRPr/>
                    </a:p>
                  </a:txBody>
                  <a:tcPr marL="91425" marR="91425" marT="91425" marB="91425"/>
                </a:tc>
                <a:tc>
                  <a:txBody>
                    <a:bodyPr/>
                    <a:lstStyle/>
                    <a:p>
                      <a:pPr marL="0" lvl="0" indent="0" algn="ctr" rtl="0">
                        <a:spcBef>
                          <a:spcPts val="0"/>
                        </a:spcBef>
                        <a:spcAft>
                          <a:spcPts val="0"/>
                        </a:spcAft>
                        <a:buNone/>
                      </a:pPr>
                      <a:r>
                        <a:rPr lang="zh-TW"/>
                        <a:t>False</a:t>
                      </a:r>
                      <a:endParaRPr/>
                    </a:p>
                  </a:txBody>
                  <a:tcPr marL="91425" marR="91425" marT="91425" marB="91425"/>
                </a:tc>
                <a:tc>
                  <a:txBody>
                    <a:bodyPr/>
                    <a:lstStyle/>
                    <a:p>
                      <a:pPr marL="0" lvl="0" indent="0" algn="ctr" rtl="0">
                        <a:spcBef>
                          <a:spcPts val="0"/>
                        </a:spcBef>
                        <a:spcAft>
                          <a:spcPts val="0"/>
                        </a:spcAft>
                        <a:buNone/>
                      </a:pPr>
                      <a:r>
                        <a:rPr lang="zh-TW"/>
                        <a:t>True</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zh-TW">
                          <a:solidFill>
                            <a:schemeClr val="dk1"/>
                          </a:solidFill>
                        </a:rPr>
                        <a:t>True</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zh-TW">
                          <a:solidFill>
                            <a:schemeClr val="dk1"/>
                          </a:solidFill>
                        </a:rPr>
                        <a:t>True</a:t>
                      </a:r>
                      <a:endParaRPr/>
                    </a:p>
                  </a:txBody>
                  <a:tcPr marL="91425" marR="91425" marT="91425" marB="91425"/>
                </a:tc>
                <a:extLst>
                  <a:ext uri="{0D108BD9-81ED-4DB2-BD59-A6C34878D82A}">
                    <a16:rowId xmlns:a16="http://schemas.microsoft.com/office/drawing/2014/main" val="10000"/>
                  </a:ext>
                </a:extLst>
              </a:tr>
              <a:tr h="397525">
                <a:tc>
                  <a:txBody>
                    <a:bodyPr/>
                    <a:lstStyle/>
                    <a:p>
                      <a:pPr marL="0" lvl="0" indent="0" algn="ctr" rtl="0">
                        <a:spcBef>
                          <a:spcPts val="0"/>
                        </a:spcBef>
                        <a:spcAft>
                          <a:spcPts val="0"/>
                        </a:spcAft>
                        <a:buNone/>
                      </a:pPr>
                      <a:r>
                        <a:rPr lang="zh-TW"/>
                        <a:t>0.9</a:t>
                      </a:r>
                      <a:endParaRPr/>
                    </a:p>
                  </a:txBody>
                  <a:tcPr marL="91425" marR="91425" marT="91425" marB="91425"/>
                </a:tc>
                <a:tc>
                  <a:txBody>
                    <a:bodyPr/>
                    <a:lstStyle/>
                    <a:p>
                      <a:pPr marL="0" lvl="0" indent="0" algn="ctr" rtl="0">
                        <a:spcBef>
                          <a:spcPts val="0"/>
                        </a:spcBef>
                        <a:spcAft>
                          <a:spcPts val="0"/>
                        </a:spcAft>
                        <a:buNone/>
                      </a:pPr>
                      <a:r>
                        <a:rPr lang="zh-TW"/>
                        <a:t>0.8</a:t>
                      </a:r>
                      <a:endParaRPr/>
                    </a:p>
                  </a:txBody>
                  <a:tcPr marL="91425" marR="91425" marT="91425" marB="91425"/>
                </a:tc>
                <a:tc>
                  <a:txBody>
                    <a:bodyPr/>
                    <a:lstStyle/>
                    <a:p>
                      <a:pPr marL="0" lvl="0" indent="0" algn="ctr" rtl="0">
                        <a:spcBef>
                          <a:spcPts val="0"/>
                        </a:spcBef>
                        <a:spcAft>
                          <a:spcPts val="0"/>
                        </a:spcAft>
                        <a:buNone/>
                      </a:pPr>
                      <a:r>
                        <a:rPr lang="zh-TW"/>
                        <a:t>0.75</a:t>
                      </a:r>
                      <a:endParaRPr/>
                    </a:p>
                  </a:txBody>
                  <a:tcPr marL="91425" marR="91425" marT="91425" marB="91425"/>
                </a:tc>
                <a:tc>
                  <a:txBody>
                    <a:bodyPr/>
                    <a:lstStyle/>
                    <a:p>
                      <a:pPr marL="0" lvl="0" indent="0" algn="ctr" rtl="0">
                        <a:spcBef>
                          <a:spcPts val="0"/>
                        </a:spcBef>
                        <a:spcAft>
                          <a:spcPts val="0"/>
                        </a:spcAft>
                        <a:buNone/>
                      </a:pPr>
                      <a:r>
                        <a:rPr lang="zh-TW"/>
                        <a:t>0.6</a:t>
                      </a:r>
                      <a:endParaRPr/>
                    </a:p>
                  </a:txBody>
                  <a:tcPr marL="91425" marR="91425" marT="91425" marB="91425"/>
                </a:tc>
                <a:tc>
                  <a:txBody>
                    <a:bodyPr/>
                    <a:lstStyle/>
                    <a:p>
                      <a:pPr marL="0" lvl="0" indent="0" algn="ctr" rtl="0">
                        <a:spcBef>
                          <a:spcPts val="0"/>
                        </a:spcBef>
                        <a:spcAft>
                          <a:spcPts val="0"/>
                        </a:spcAft>
                        <a:buNone/>
                      </a:pPr>
                      <a:r>
                        <a:rPr lang="zh-TW"/>
                        <a:t>0.4</a:t>
                      </a:r>
                      <a:endParaRPr/>
                    </a:p>
                  </a:txBody>
                  <a:tcPr marL="91425" marR="91425" marT="91425" marB="91425"/>
                </a:tc>
                <a:extLst>
                  <a:ext uri="{0D108BD9-81ED-4DB2-BD59-A6C34878D82A}">
                    <a16:rowId xmlns:a16="http://schemas.microsoft.com/office/drawing/2014/main" val="10001"/>
                  </a:ext>
                </a:extLst>
              </a:tr>
              <a:tr h="397525">
                <a:tc>
                  <a:txBody>
                    <a:bodyPr/>
                    <a:lstStyle/>
                    <a:p>
                      <a:pPr marL="0" lvl="0" indent="0" algn="ctr" rtl="0">
                        <a:spcBef>
                          <a:spcPts val="0"/>
                        </a:spcBef>
                        <a:spcAft>
                          <a:spcPts val="0"/>
                        </a:spcAft>
                        <a:buNone/>
                      </a:pPr>
                      <a:r>
                        <a:rPr lang="zh-TW"/>
                        <a:t>0</a:t>
                      </a:r>
                      <a:endParaRPr/>
                    </a:p>
                  </a:txBody>
                  <a:tcPr marL="91425" marR="91425" marT="91425" marB="91425"/>
                </a:tc>
                <a:tc>
                  <a:txBody>
                    <a:bodyPr/>
                    <a:lstStyle/>
                    <a:p>
                      <a:pPr marL="0" lvl="0" indent="0" algn="ctr" rtl="0">
                        <a:spcBef>
                          <a:spcPts val="0"/>
                        </a:spcBef>
                        <a:spcAft>
                          <a:spcPts val="0"/>
                        </a:spcAft>
                        <a:buNone/>
                      </a:pPr>
                      <a:r>
                        <a:rPr lang="zh-TW"/>
                        <a:t>0</a:t>
                      </a:r>
                      <a:endParaRPr/>
                    </a:p>
                  </a:txBody>
                  <a:tcPr marL="91425" marR="91425" marT="91425" marB="91425"/>
                </a:tc>
                <a:tc>
                  <a:txBody>
                    <a:bodyPr/>
                    <a:lstStyle/>
                    <a:p>
                      <a:pPr marL="0" lvl="0" indent="0" algn="ctr" rtl="0">
                        <a:spcBef>
                          <a:spcPts val="0"/>
                        </a:spcBef>
                        <a:spcAft>
                          <a:spcPts val="0"/>
                        </a:spcAft>
                        <a:buNone/>
                      </a:pPr>
                      <a:r>
                        <a:rPr lang="zh-TW"/>
                        <a:t>1</a:t>
                      </a:r>
                      <a:endParaRPr/>
                    </a:p>
                  </a:txBody>
                  <a:tcPr marL="91425" marR="91425" marT="91425" marB="91425"/>
                </a:tc>
                <a:tc>
                  <a:txBody>
                    <a:bodyPr/>
                    <a:lstStyle/>
                    <a:p>
                      <a:pPr marL="0" lvl="0" indent="0" algn="ctr" rtl="0">
                        <a:spcBef>
                          <a:spcPts val="0"/>
                        </a:spcBef>
                        <a:spcAft>
                          <a:spcPts val="0"/>
                        </a:spcAft>
                        <a:buNone/>
                      </a:pPr>
                      <a:r>
                        <a:rPr lang="zh-TW"/>
                        <a:t>0</a:t>
                      </a:r>
                      <a:endParaRPr/>
                    </a:p>
                  </a:txBody>
                  <a:tcPr marL="91425" marR="91425" marT="91425" marB="91425"/>
                </a:tc>
                <a:tc>
                  <a:txBody>
                    <a:bodyPr/>
                    <a:lstStyle/>
                    <a:p>
                      <a:pPr marL="0" lvl="0" indent="0" algn="ctr" rtl="0">
                        <a:spcBef>
                          <a:spcPts val="0"/>
                        </a:spcBef>
                        <a:spcAft>
                          <a:spcPts val="0"/>
                        </a:spcAft>
                        <a:buNone/>
                      </a:pPr>
                      <a:r>
                        <a:rPr lang="zh-TW"/>
                        <a:t>1</a:t>
                      </a:r>
                      <a:endParaRPr/>
                    </a:p>
                  </a:txBody>
                  <a:tcPr marL="91425" marR="91425" marT="91425" marB="91425"/>
                </a:tc>
                <a:extLst>
                  <a:ext uri="{0D108BD9-81ED-4DB2-BD59-A6C34878D82A}">
                    <a16:rowId xmlns:a16="http://schemas.microsoft.com/office/drawing/2014/main" val="10002"/>
                  </a:ext>
                </a:extLst>
              </a:tr>
            </a:tbl>
          </a:graphicData>
        </a:graphic>
      </p:graphicFrame>
      <p:sp>
        <p:nvSpPr>
          <p:cNvPr id="265" name="Google Shape;265;p26"/>
          <p:cNvSpPr txBox="1"/>
          <p:nvPr/>
        </p:nvSpPr>
        <p:spPr>
          <a:xfrm>
            <a:off x="4360550" y="3388175"/>
            <a:ext cx="115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scores</a:t>
            </a:r>
            <a:endParaRPr/>
          </a:p>
        </p:txBody>
      </p:sp>
      <p:sp>
        <p:nvSpPr>
          <p:cNvPr id="266" name="Google Shape;266;p26"/>
          <p:cNvSpPr txBox="1"/>
          <p:nvPr/>
        </p:nvSpPr>
        <p:spPr>
          <a:xfrm>
            <a:off x="4360450" y="3786375"/>
            <a:ext cx="115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class_preds</a:t>
            </a:r>
            <a:endParaRPr/>
          </a:p>
        </p:txBody>
      </p:sp>
      <p:sp>
        <p:nvSpPr>
          <p:cNvPr id="267" name="Google Shape;267;p26"/>
          <p:cNvSpPr txBox="1"/>
          <p:nvPr/>
        </p:nvSpPr>
        <p:spPr>
          <a:xfrm>
            <a:off x="5638200" y="1282862"/>
            <a:ext cx="68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t>top</a:t>
            </a:r>
            <a:endParaRPr/>
          </a:p>
        </p:txBody>
      </p:sp>
      <p:cxnSp>
        <p:nvCxnSpPr>
          <p:cNvPr id="268" name="Google Shape;268;p26"/>
          <p:cNvCxnSpPr>
            <a:stCxn id="267" idx="2"/>
            <a:endCxn id="257" idx="0"/>
          </p:cNvCxnSpPr>
          <p:nvPr/>
        </p:nvCxnSpPr>
        <p:spPr>
          <a:xfrm>
            <a:off x="5980200" y="1683062"/>
            <a:ext cx="0" cy="265200"/>
          </a:xfrm>
          <a:prstGeom prst="straightConnector1">
            <a:avLst/>
          </a:prstGeom>
          <a:noFill/>
          <a:ln w="19050" cap="flat" cmpd="sng">
            <a:solidFill>
              <a:srgbClr val="000000"/>
            </a:solidFill>
            <a:prstDash val="solid"/>
            <a:round/>
            <a:headEnd type="none" w="med" len="med"/>
            <a:tailEnd type="triangle" w="med" len="med"/>
          </a:ln>
        </p:spPr>
      </p:cxnSp>
      <p:sp>
        <p:nvSpPr>
          <p:cNvPr id="269" name="Google Shape;269;p26"/>
          <p:cNvSpPr/>
          <p:nvPr/>
        </p:nvSpPr>
        <p:spPr>
          <a:xfrm rot="5400000">
            <a:off x="6248875" y="844500"/>
            <a:ext cx="176700" cy="714000"/>
          </a:xfrm>
          <a:prstGeom prst="leftBrace">
            <a:avLst>
              <a:gd name="adj1" fmla="val 60430"/>
              <a:gd name="adj2" fmla="val 4891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txBox="1"/>
          <p:nvPr/>
        </p:nvSpPr>
        <p:spPr>
          <a:xfrm>
            <a:off x="5941825" y="759675"/>
            <a:ext cx="875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t>iou=0.9</a:t>
            </a:r>
            <a:endParaRPr/>
          </a:p>
        </p:txBody>
      </p:sp>
      <p:sp>
        <p:nvSpPr>
          <p:cNvPr id="271" name="Google Shape;271;p26"/>
          <p:cNvSpPr/>
          <p:nvPr/>
        </p:nvSpPr>
        <p:spPr>
          <a:xfrm rot="5400000">
            <a:off x="6905225" y="302125"/>
            <a:ext cx="176700" cy="2026800"/>
          </a:xfrm>
          <a:prstGeom prst="leftBrace">
            <a:avLst>
              <a:gd name="adj1" fmla="val 60430"/>
              <a:gd name="adj2" fmla="val 2348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txBox="1"/>
          <p:nvPr/>
        </p:nvSpPr>
        <p:spPr>
          <a:xfrm>
            <a:off x="7115225" y="882650"/>
            <a:ext cx="875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t>iou=0.2</a:t>
            </a:r>
            <a:endParaRPr/>
          </a:p>
        </p:txBody>
      </p:sp>
      <p:cxnSp>
        <p:nvCxnSpPr>
          <p:cNvPr id="273" name="Google Shape;273;p26"/>
          <p:cNvCxnSpPr/>
          <p:nvPr/>
        </p:nvCxnSpPr>
        <p:spPr>
          <a:xfrm>
            <a:off x="6440900" y="3301050"/>
            <a:ext cx="429900" cy="0"/>
          </a:xfrm>
          <a:prstGeom prst="straightConnector1">
            <a:avLst/>
          </a:prstGeom>
          <a:noFill/>
          <a:ln w="19050" cap="flat" cmpd="sng">
            <a:solidFill>
              <a:srgbClr val="FF0000"/>
            </a:solidFill>
            <a:prstDash val="solid"/>
            <a:round/>
            <a:headEnd type="none" w="med" len="med"/>
            <a:tailEnd type="none" w="med" len="med"/>
          </a:ln>
        </p:spPr>
      </p:cxnSp>
      <p:cxnSp>
        <p:nvCxnSpPr>
          <p:cNvPr id="274" name="Google Shape;274;p26"/>
          <p:cNvCxnSpPr/>
          <p:nvPr/>
        </p:nvCxnSpPr>
        <p:spPr>
          <a:xfrm>
            <a:off x="7791950" y="3301050"/>
            <a:ext cx="437700" cy="0"/>
          </a:xfrm>
          <a:prstGeom prst="straightConnector1">
            <a:avLst/>
          </a:prstGeom>
          <a:noFill/>
          <a:ln w="19050" cap="flat" cmpd="sng">
            <a:solidFill>
              <a:srgbClr val="FF0000"/>
            </a:solidFill>
            <a:prstDash val="solid"/>
            <a:round/>
            <a:headEnd type="none" w="med" len="med"/>
            <a:tailEnd type="none" w="med" len="med"/>
          </a:ln>
        </p:spPr>
      </p:cxnSp>
      <p:cxnSp>
        <p:nvCxnSpPr>
          <p:cNvPr id="275" name="Google Shape;275;p26"/>
          <p:cNvCxnSpPr/>
          <p:nvPr/>
        </p:nvCxnSpPr>
        <p:spPr>
          <a:xfrm>
            <a:off x="7621925" y="1197600"/>
            <a:ext cx="239100" cy="0"/>
          </a:xfrm>
          <a:prstGeom prst="straightConnector1">
            <a:avLst/>
          </a:prstGeom>
          <a:noFill/>
          <a:ln w="19050" cap="flat" cmpd="sng">
            <a:solidFill>
              <a:srgbClr val="FF0000"/>
            </a:solidFill>
            <a:prstDash val="solid"/>
            <a:round/>
            <a:headEnd type="none" w="med" len="med"/>
            <a:tailEnd type="none" w="med" len="med"/>
          </a:ln>
        </p:spPr>
      </p:cxnSp>
      <p:cxnSp>
        <p:nvCxnSpPr>
          <p:cNvPr id="276" name="Google Shape;276;p26"/>
          <p:cNvCxnSpPr/>
          <p:nvPr/>
        </p:nvCxnSpPr>
        <p:spPr>
          <a:xfrm>
            <a:off x="6440900" y="1069338"/>
            <a:ext cx="245700" cy="0"/>
          </a:xfrm>
          <a:prstGeom prst="straightConnector1">
            <a:avLst/>
          </a:prstGeom>
          <a:noFill/>
          <a:ln w="19050" cap="flat" cmpd="sng">
            <a:solidFill>
              <a:srgbClr val="FF0000"/>
            </a:solidFill>
            <a:prstDash val="solid"/>
            <a:round/>
            <a:headEnd type="none" w="med" len="med"/>
            <a:tailEnd type="none" w="med" len="med"/>
          </a:ln>
        </p:spPr>
      </p:cxnSp>
      <p:sp>
        <p:nvSpPr>
          <p:cNvPr id="277" name="Google Shape;2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Non Maximum Suppression (NMS)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NMS IP (nms.cpp)</a:t>
            </a:r>
            <a:endParaRPr/>
          </a:p>
        </p:txBody>
      </p:sp>
      <p:sp>
        <p:nvSpPr>
          <p:cNvPr id="283" name="Google Shape;28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15</a:t>
            </a:fld>
            <a:endParaRPr/>
          </a:p>
        </p:txBody>
      </p:sp>
      <p:grpSp>
        <p:nvGrpSpPr>
          <p:cNvPr id="284" name="Google Shape;284;p27"/>
          <p:cNvGrpSpPr/>
          <p:nvPr/>
        </p:nvGrpSpPr>
        <p:grpSpPr>
          <a:xfrm>
            <a:off x="3216400" y="406775"/>
            <a:ext cx="2195700" cy="4452800"/>
            <a:chOff x="3216400" y="559175"/>
            <a:chExt cx="2195700" cy="4452800"/>
          </a:xfrm>
        </p:grpSpPr>
        <p:sp>
          <p:nvSpPr>
            <p:cNvPr id="285" name="Google Shape;285;p27"/>
            <p:cNvSpPr/>
            <p:nvPr/>
          </p:nvSpPr>
          <p:spPr>
            <a:xfrm>
              <a:off x="3593049" y="1237775"/>
              <a:ext cx="1442400" cy="572700"/>
            </a:xfrm>
            <a:prstGeom prst="roundRect">
              <a:avLst>
                <a:gd name="adj" fmla="val 16667"/>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solidFill>
                    <a:schemeClr val="lt1"/>
                  </a:solidFill>
                </a:rPr>
                <a:t>read_input()</a:t>
              </a:r>
              <a:endParaRPr>
                <a:solidFill>
                  <a:schemeClr val="lt1"/>
                </a:solidFill>
              </a:endParaRPr>
            </a:p>
          </p:txBody>
        </p:sp>
        <p:sp>
          <p:nvSpPr>
            <p:cNvPr id="286" name="Google Shape;286;p27"/>
            <p:cNvSpPr/>
            <p:nvPr/>
          </p:nvSpPr>
          <p:spPr>
            <a:xfrm>
              <a:off x="3216400" y="2262638"/>
              <a:ext cx="21957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cellboxes_to_boxes()</a:t>
              </a:r>
              <a:endParaRPr/>
            </a:p>
          </p:txBody>
        </p:sp>
        <p:sp>
          <p:nvSpPr>
            <p:cNvPr id="287" name="Google Shape;287;p27"/>
            <p:cNvSpPr/>
            <p:nvPr/>
          </p:nvSpPr>
          <p:spPr>
            <a:xfrm>
              <a:off x="3216400" y="3677875"/>
              <a:ext cx="21957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non_max_suppression()</a:t>
              </a:r>
              <a:endParaRPr/>
            </a:p>
          </p:txBody>
        </p:sp>
        <p:cxnSp>
          <p:nvCxnSpPr>
            <p:cNvPr id="288" name="Google Shape;288;p27"/>
            <p:cNvCxnSpPr>
              <a:endCxn id="285" idx="0"/>
            </p:cNvCxnSpPr>
            <p:nvPr/>
          </p:nvCxnSpPr>
          <p:spPr>
            <a:xfrm>
              <a:off x="4314249" y="559175"/>
              <a:ext cx="0" cy="678600"/>
            </a:xfrm>
            <a:prstGeom prst="straightConnector1">
              <a:avLst/>
            </a:prstGeom>
            <a:noFill/>
            <a:ln w="19050" cap="flat" cmpd="sng">
              <a:solidFill>
                <a:schemeClr val="dk2"/>
              </a:solidFill>
              <a:prstDash val="solid"/>
              <a:round/>
              <a:headEnd type="none" w="med" len="med"/>
              <a:tailEnd type="triangle" w="med" len="med"/>
            </a:ln>
          </p:spPr>
        </p:cxnSp>
        <p:cxnSp>
          <p:nvCxnSpPr>
            <p:cNvPr id="289" name="Google Shape;289;p27"/>
            <p:cNvCxnSpPr>
              <a:stCxn id="285" idx="2"/>
              <a:endCxn id="286" idx="0"/>
            </p:cNvCxnSpPr>
            <p:nvPr/>
          </p:nvCxnSpPr>
          <p:spPr>
            <a:xfrm>
              <a:off x="4314249" y="1810475"/>
              <a:ext cx="0" cy="452100"/>
            </a:xfrm>
            <a:prstGeom prst="straightConnector1">
              <a:avLst/>
            </a:prstGeom>
            <a:noFill/>
            <a:ln w="19050" cap="flat" cmpd="sng">
              <a:solidFill>
                <a:schemeClr val="dk2"/>
              </a:solidFill>
              <a:prstDash val="solid"/>
              <a:round/>
              <a:headEnd type="none" w="med" len="med"/>
              <a:tailEnd type="triangle" w="med" len="med"/>
            </a:ln>
          </p:spPr>
        </p:cxnSp>
        <p:cxnSp>
          <p:nvCxnSpPr>
            <p:cNvPr id="290" name="Google Shape;290;p27"/>
            <p:cNvCxnSpPr>
              <a:stCxn id="286" idx="2"/>
              <a:endCxn id="287" idx="0"/>
            </p:cNvCxnSpPr>
            <p:nvPr/>
          </p:nvCxnSpPr>
          <p:spPr>
            <a:xfrm>
              <a:off x="4314250" y="2835338"/>
              <a:ext cx="0" cy="842400"/>
            </a:xfrm>
            <a:prstGeom prst="straightConnector1">
              <a:avLst/>
            </a:prstGeom>
            <a:noFill/>
            <a:ln w="19050" cap="flat" cmpd="sng">
              <a:solidFill>
                <a:schemeClr val="dk2"/>
              </a:solidFill>
              <a:prstDash val="solid"/>
              <a:round/>
              <a:headEnd type="none" w="med" len="med"/>
              <a:tailEnd type="triangle" w="med" len="med"/>
            </a:ln>
          </p:spPr>
        </p:cxnSp>
        <p:cxnSp>
          <p:nvCxnSpPr>
            <p:cNvPr id="291" name="Google Shape;291;p27"/>
            <p:cNvCxnSpPr>
              <a:stCxn id="287" idx="2"/>
            </p:cNvCxnSpPr>
            <p:nvPr/>
          </p:nvCxnSpPr>
          <p:spPr>
            <a:xfrm>
              <a:off x="4314250" y="4250575"/>
              <a:ext cx="0" cy="761400"/>
            </a:xfrm>
            <a:prstGeom prst="straightConnector1">
              <a:avLst/>
            </a:prstGeom>
            <a:noFill/>
            <a:ln w="19050" cap="flat" cmpd="sng">
              <a:solidFill>
                <a:schemeClr val="dk2"/>
              </a:solidFill>
              <a:prstDash val="solid"/>
              <a:round/>
              <a:headEnd type="none" w="med" len="med"/>
              <a:tailEnd type="triangle" w="med" len="med"/>
            </a:ln>
          </p:spPr>
        </p:cxnSp>
      </p:grpSp>
      <p:sp>
        <p:nvSpPr>
          <p:cNvPr id="292" name="Google Shape;292;p27"/>
          <p:cNvSpPr txBox="1"/>
          <p:nvPr/>
        </p:nvSpPr>
        <p:spPr>
          <a:xfrm>
            <a:off x="4391150" y="507825"/>
            <a:ext cx="2364600" cy="393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a:solidFill>
                  <a:schemeClr val="dk2"/>
                </a:solidFill>
              </a:rPr>
              <a:t>hls::stream&lt;fixed&gt;&amp; inData</a:t>
            </a:r>
            <a:endParaRPr/>
          </a:p>
        </p:txBody>
      </p:sp>
      <p:pic>
        <p:nvPicPr>
          <p:cNvPr id="293" name="Google Shape;293;p27"/>
          <p:cNvPicPr preferRelativeResize="0"/>
          <p:nvPr/>
        </p:nvPicPr>
        <p:blipFill rotWithShape="1">
          <a:blip r:embed="rId3">
            <a:alphaModFix/>
          </a:blip>
          <a:srcRect l="6968" t="9502"/>
          <a:stretch/>
        </p:blipFill>
        <p:spPr>
          <a:xfrm>
            <a:off x="437575" y="1231050"/>
            <a:ext cx="2986175" cy="586150"/>
          </a:xfrm>
          <a:prstGeom prst="rect">
            <a:avLst/>
          </a:prstGeom>
          <a:noFill/>
          <a:ln>
            <a:noFill/>
          </a:ln>
        </p:spPr>
      </p:pic>
      <p:sp>
        <p:nvSpPr>
          <p:cNvPr id="294" name="Google Shape;294;p27"/>
          <p:cNvSpPr txBox="1"/>
          <p:nvPr/>
        </p:nvSpPr>
        <p:spPr>
          <a:xfrm>
            <a:off x="4483275" y="1678300"/>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fixed predictions[S*S*(C+B*5)]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NMS IP (nms.cpp)</a:t>
            </a:r>
            <a:endParaRPr/>
          </a:p>
        </p:txBody>
      </p:sp>
      <p:sp>
        <p:nvSpPr>
          <p:cNvPr id="300" name="Google Shape;3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16</a:t>
            </a:fld>
            <a:endParaRPr/>
          </a:p>
        </p:txBody>
      </p:sp>
      <p:grpSp>
        <p:nvGrpSpPr>
          <p:cNvPr id="301" name="Google Shape;301;p28"/>
          <p:cNvGrpSpPr/>
          <p:nvPr/>
        </p:nvGrpSpPr>
        <p:grpSpPr>
          <a:xfrm>
            <a:off x="3216400" y="406775"/>
            <a:ext cx="2195700" cy="4452800"/>
            <a:chOff x="3216400" y="559175"/>
            <a:chExt cx="2195700" cy="4452800"/>
          </a:xfrm>
        </p:grpSpPr>
        <p:sp>
          <p:nvSpPr>
            <p:cNvPr id="302" name="Google Shape;302;p28"/>
            <p:cNvSpPr/>
            <p:nvPr/>
          </p:nvSpPr>
          <p:spPr>
            <a:xfrm>
              <a:off x="3593049" y="1237775"/>
              <a:ext cx="14424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read_input()</a:t>
              </a:r>
              <a:endParaRPr/>
            </a:p>
          </p:txBody>
        </p:sp>
        <p:sp>
          <p:nvSpPr>
            <p:cNvPr id="303" name="Google Shape;303;p28"/>
            <p:cNvSpPr/>
            <p:nvPr/>
          </p:nvSpPr>
          <p:spPr>
            <a:xfrm>
              <a:off x="3216400" y="2262638"/>
              <a:ext cx="2195700" cy="572700"/>
            </a:xfrm>
            <a:prstGeom prst="roundRect">
              <a:avLst>
                <a:gd name="adj" fmla="val 16667"/>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solidFill>
                    <a:schemeClr val="lt1"/>
                  </a:solidFill>
                </a:rPr>
                <a:t>cellboxes_to_boxes()</a:t>
              </a:r>
              <a:endParaRPr>
                <a:solidFill>
                  <a:schemeClr val="lt1"/>
                </a:solidFill>
              </a:endParaRPr>
            </a:p>
          </p:txBody>
        </p:sp>
        <p:sp>
          <p:nvSpPr>
            <p:cNvPr id="304" name="Google Shape;304;p28"/>
            <p:cNvSpPr/>
            <p:nvPr/>
          </p:nvSpPr>
          <p:spPr>
            <a:xfrm>
              <a:off x="3216400" y="3677875"/>
              <a:ext cx="21957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non_max_suppression()</a:t>
              </a:r>
              <a:endParaRPr/>
            </a:p>
          </p:txBody>
        </p:sp>
        <p:cxnSp>
          <p:nvCxnSpPr>
            <p:cNvPr id="305" name="Google Shape;305;p28"/>
            <p:cNvCxnSpPr>
              <a:endCxn id="302" idx="0"/>
            </p:cNvCxnSpPr>
            <p:nvPr/>
          </p:nvCxnSpPr>
          <p:spPr>
            <a:xfrm>
              <a:off x="4314249" y="559175"/>
              <a:ext cx="0" cy="678600"/>
            </a:xfrm>
            <a:prstGeom prst="straightConnector1">
              <a:avLst/>
            </a:prstGeom>
            <a:noFill/>
            <a:ln w="19050" cap="flat" cmpd="sng">
              <a:solidFill>
                <a:schemeClr val="dk2"/>
              </a:solidFill>
              <a:prstDash val="solid"/>
              <a:round/>
              <a:headEnd type="none" w="med" len="med"/>
              <a:tailEnd type="triangle" w="med" len="med"/>
            </a:ln>
          </p:spPr>
        </p:cxnSp>
        <p:cxnSp>
          <p:nvCxnSpPr>
            <p:cNvPr id="306" name="Google Shape;306;p28"/>
            <p:cNvCxnSpPr>
              <a:stCxn id="302" idx="2"/>
              <a:endCxn id="303" idx="0"/>
            </p:cNvCxnSpPr>
            <p:nvPr/>
          </p:nvCxnSpPr>
          <p:spPr>
            <a:xfrm>
              <a:off x="4314249" y="1810475"/>
              <a:ext cx="0" cy="452100"/>
            </a:xfrm>
            <a:prstGeom prst="straightConnector1">
              <a:avLst/>
            </a:prstGeom>
            <a:noFill/>
            <a:ln w="19050" cap="flat" cmpd="sng">
              <a:solidFill>
                <a:schemeClr val="dk2"/>
              </a:solidFill>
              <a:prstDash val="solid"/>
              <a:round/>
              <a:headEnd type="none" w="med" len="med"/>
              <a:tailEnd type="triangle" w="med" len="med"/>
            </a:ln>
          </p:spPr>
        </p:cxnSp>
        <p:cxnSp>
          <p:nvCxnSpPr>
            <p:cNvPr id="307" name="Google Shape;307;p28"/>
            <p:cNvCxnSpPr>
              <a:stCxn id="303" idx="2"/>
              <a:endCxn id="304" idx="0"/>
            </p:cNvCxnSpPr>
            <p:nvPr/>
          </p:nvCxnSpPr>
          <p:spPr>
            <a:xfrm>
              <a:off x="4314250" y="2835338"/>
              <a:ext cx="0" cy="842400"/>
            </a:xfrm>
            <a:prstGeom prst="straightConnector1">
              <a:avLst/>
            </a:prstGeom>
            <a:noFill/>
            <a:ln w="19050" cap="flat" cmpd="sng">
              <a:solidFill>
                <a:schemeClr val="dk2"/>
              </a:solidFill>
              <a:prstDash val="solid"/>
              <a:round/>
              <a:headEnd type="none" w="med" len="med"/>
              <a:tailEnd type="triangle" w="med" len="med"/>
            </a:ln>
          </p:spPr>
        </p:cxnSp>
        <p:cxnSp>
          <p:nvCxnSpPr>
            <p:cNvPr id="308" name="Google Shape;308;p28"/>
            <p:cNvCxnSpPr>
              <a:stCxn id="304" idx="2"/>
            </p:cNvCxnSpPr>
            <p:nvPr/>
          </p:nvCxnSpPr>
          <p:spPr>
            <a:xfrm>
              <a:off x="4314250" y="4250575"/>
              <a:ext cx="0" cy="761400"/>
            </a:xfrm>
            <a:prstGeom prst="straightConnector1">
              <a:avLst/>
            </a:prstGeom>
            <a:noFill/>
            <a:ln w="19050" cap="flat" cmpd="sng">
              <a:solidFill>
                <a:schemeClr val="dk2"/>
              </a:solidFill>
              <a:prstDash val="solid"/>
              <a:round/>
              <a:headEnd type="none" w="med" len="med"/>
              <a:tailEnd type="triangle" w="med" len="med"/>
            </a:ln>
          </p:spPr>
        </p:cxnSp>
      </p:grpSp>
      <p:sp>
        <p:nvSpPr>
          <p:cNvPr id="309" name="Google Shape;309;p28"/>
          <p:cNvSpPr txBox="1"/>
          <p:nvPr/>
        </p:nvSpPr>
        <p:spPr>
          <a:xfrm>
            <a:off x="4391150" y="507825"/>
            <a:ext cx="2364600" cy="393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a:solidFill>
                  <a:schemeClr val="dk2"/>
                </a:solidFill>
              </a:rPr>
              <a:t>hls::stream&lt;fixed&gt;&amp; inData</a:t>
            </a:r>
            <a:endParaRPr/>
          </a:p>
        </p:txBody>
      </p:sp>
      <p:sp>
        <p:nvSpPr>
          <p:cNvPr id="310" name="Google Shape;310;p28"/>
          <p:cNvSpPr txBox="1"/>
          <p:nvPr/>
        </p:nvSpPr>
        <p:spPr>
          <a:xfrm>
            <a:off x="4483275" y="1678300"/>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fixed predictions[S*S*(C+B*5)]</a:t>
            </a:r>
            <a:endParaRPr/>
          </a:p>
        </p:txBody>
      </p:sp>
      <p:sp>
        <p:nvSpPr>
          <p:cNvPr id="311" name="Google Shape;311;p28"/>
          <p:cNvSpPr txBox="1"/>
          <p:nvPr/>
        </p:nvSpPr>
        <p:spPr>
          <a:xfrm>
            <a:off x="4535875" y="2721225"/>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fixed bboxes[S*S*5]</a:t>
            </a:r>
            <a:endParaRPr/>
          </a:p>
        </p:txBody>
      </p:sp>
      <p:sp>
        <p:nvSpPr>
          <p:cNvPr id="312" name="Google Shape;312;p28"/>
          <p:cNvSpPr txBox="1"/>
          <p:nvPr/>
        </p:nvSpPr>
        <p:spPr>
          <a:xfrm>
            <a:off x="4535875" y="3073250"/>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unsigned class_preds[S*S]</a:t>
            </a:r>
            <a:endParaRPr/>
          </a:p>
        </p:txBody>
      </p:sp>
      <p:pic>
        <p:nvPicPr>
          <p:cNvPr id="313" name="Google Shape;313;p28"/>
          <p:cNvPicPr preferRelativeResize="0"/>
          <p:nvPr/>
        </p:nvPicPr>
        <p:blipFill>
          <a:blip r:embed="rId3">
            <a:alphaModFix/>
          </a:blip>
          <a:stretch>
            <a:fillRect/>
          </a:stretch>
        </p:blipFill>
        <p:spPr>
          <a:xfrm>
            <a:off x="59949" y="2721225"/>
            <a:ext cx="4059951" cy="586150"/>
          </a:xfrm>
          <a:prstGeom prst="rect">
            <a:avLst/>
          </a:prstGeom>
          <a:noFill/>
          <a:ln>
            <a:noFill/>
          </a:ln>
        </p:spPr>
      </p:pic>
      <p:pic>
        <p:nvPicPr>
          <p:cNvPr id="314" name="Google Shape;314;p28"/>
          <p:cNvPicPr preferRelativeResize="0"/>
          <p:nvPr/>
        </p:nvPicPr>
        <p:blipFill rotWithShape="1">
          <a:blip r:embed="rId4">
            <a:alphaModFix/>
          </a:blip>
          <a:srcRect l="6968" t="9502"/>
          <a:stretch/>
        </p:blipFill>
        <p:spPr>
          <a:xfrm>
            <a:off x="437575" y="1231050"/>
            <a:ext cx="2986175" cy="586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NMS IP (nms.cpp)</a:t>
            </a:r>
            <a:endParaRPr/>
          </a:p>
        </p:txBody>
      </p:sp>
      <p:sp>
        <p:nvSpPr>
          <p:cNvPr id="320" name="Google Shape;32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17</a:t>
            </a:fld>
            <a:endParaRPr/>
          </a:p>
        </p:txBody>
      </p:sp>
      <p:grpSp>
        <p:nvGrpSpPr>
          <p:cNvPr id="321" name="Google Shape;321;p29"/>
          <p:cNvGrpSpPr/>
          <p:nvPr/>
        </p:nvGrpSpPr>
        <p:grpSpPr>
          <a:xfrm>
            <a:off x="3216400" y="406775"/>
            <a:ext cx="2195700" cy="4452800"/>
            <a:chOff x="3216400" y="559175"/>
            <a:chExt cx="2195700" cy="4452800"/>
          </a:xfrm>
        </p:grpSpPr>
        <p:sp>
          <p:nvSpPr>
            <p:cNvPr id="322" name="Google Shape;322;p29"/>
            <p:cNvSpPr/>
            <p:nvPr/>
          </p:nvSpPr>
          <p:spPr>
            <a:xfrm>
              <a:off x="3593049" y="1237775"/>
              <a:ext cx="14424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read_input()</a:t>
              </a:r>
              <a:endParaRPr/>
            </a:p>
          </p:txBody>
        </p:sp>
        <p:sp>
          <p:nvSpPr>
            <p:cNvPr id="323" name="Google Shape;323;p29"/>
            <p:cNvSpPr/>
            <p:nvPr/>
          </p:nvSpPr>
          <p:spPr>
            <a:xfrm>
              <a:off x="3216400" y="2262638"/>
              <a:ext cx="21957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cellboxes_to_boxes()</a:t>
              </a:r>
              <a:endParaRPr/>
            </a:p>
          </p:txBody>
        </p:sp>
        <p:sp>
          <p:nvSpPr>
            <p:cNvPr id="324" name="Google Shape;324;p29"/>
            <p:cNvSpPr/>
            <p:nvPr/>
          </p:nvSpPr>
          <p:spPr>
            <a:xfrm>
              <a:off x="3216400" y="3677875"/>
              <a:ext cx="2195700" cy="572700"/>
            </a:xfrm>
            <a:prstGeom prst="roundRect">
              <a:avLst>
                <a:gd name="adj" fmla="val 16667"/>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solidFill>
                    <a:schemeClr val="lt1"/>
                  </a:solidFill>
                </a:rPr>
                <a:t>non_max_suppression()</a:t>
              </a:r>
              <a:endParaRPr>
                <a:solidFill>
                  <a:schemeClr val="lt1"/>
                </a:solidFill>
              </a:endParaRPr>
            </a:p>
          </p:txBody>
        </p:sp>
        <p:cxnSp>
          <p:nvCxnSpPr>
            <p:cNvPr id="325" name="Google Shape;325;p29"/>
            <p:cNvCxnSpPr>
              <a:endCxn id="322" idx="0"/>
            </p:cNvCxnSpPr>
            <p:nvPr/>
          </p:nvCxnSpPr>
          <p:spPr>
            <a:xfrm>
              <a:off x="4314249" y="559175"/>
              <a:ext cx="0" cy="678600"/>
            </a:xfrm>
            <a:prstGeom prst="straightConnector1">
              <a:avLst/>
            </a:prstGeom>
            <a:noFill/>
            <a:ln w="19050" cap="flat" cmpd="sng">
              <a:solidFill>
                <a:schemeClr val="dk2"/>
              </a:solidFill>
              <a:prstDash val="solid"/>
              <a:round/>
              <a:headEnd type="none" w="med" len="med"/>
              <a:tailEnd type="triangle" w="med" len="med"/>
            </a:ln>
          </p:spPr>
        </p:cxnSp>
        <p:cxnSp>
          <p:nvCxnSpPr>
            <p:cNvPr id="326" name="Google Shape;326;p29"/>
            <p:cNvCxnSpPr>
              <a:stCxn id="322" idx="2"/>
              <a:endCxn id="323" idx="0"/>
            </p:cNvCxnSpPr>
            <p:nvPr/>
          </p:nvCxnSpPr>
          <p:spPr>
            <a:xfrm>
              <a:off x="4314249" y="1810475"/>
              <a:ext cx="0" cy="452100"/>
            </a:xfrm>
            <a:prstGeom prst="straightConnector1">
              <a:avLst/>
            </a:prstGeom>
            <a:noFill/>
            <a:ln w="19050" cap="flat" cmpd="sng">
              <a:solidFill>
                <a:schemeClr val="dk2"/>
              </a:solidFill>
              <a:prstDash val="solid"/>
              <a:round/>
              <a:headEnd type="none" w="med" len="med"/>
              <a:tailEnd type="triangle" w="med" len="med"/>
            </a:ln>
          </p:spPr>
        </p:cxnSp>
        <p:cxnSp>
          <p:nvCxnSpPr>
            <p:cNvPr id="327" name="Google Shape;327;p29"/>
            <p:cNvCxnSpPr>
              <a:stCxn id="323" idx="2"/>
              <a:endCxn id="324" idx="0"/>
            </p:cNvCxnSpPr>
            <p:nvPr/>
          </p:nvCxnSpPr>
          <p:spPr>
            <a:xfrm>
              <a:off x="4314250" y="2835338"/>
              <a:ext cx="0" cy="842400"/>
            </a:xfrm>
            <a:prstGeom prst="straightConnector1">
              <a:avLst/>
            </a:prstGeom>
            <a:noFill/>
            <a:ln w="19050" cap="flat" cmpd="sng">
              <a:solidFill>
                <a:schemeClr val="dk2"/>
              </a:solidFill>
              <a:prstDash val="solid"/>
              <a:round/>
              <a:headEnd type="none" w="med" len="med"/>
              <a:tailEnd type="triangle" w="med" len="med"/>
            </a:ln>
          </p:spPr>
        </p:cxnSp>
        <p:cxnSp>
          <p:nvCxnSpPr>
            <p:cNvPr id="328" name="Google Shape;328;p29"/>
            <p:cNvCxnSpPr>
              <a:stCxn id="324" idx="2"/>
            </p:cNvCxnSpPr>
            <p:nvPr/>
          </p:nvCxnSpPr>
          <p:spPr>
            <a:xfrm>
              <a:off x="4314250" y="4250575"/>
              <a:ext cx="0" cy="761400"/>
            </a:xfrm>
            <a:prstGeom prst="straightConnector1">
              <a:avLst/>
            </a:prstGeom>
            <a:noFill/>
            <a:ln w="19050" cap="flat" cmpd="sng">
              <a:solidFill>
                <a:schemeClr val="dk2"/>
              </a:solidFill>
              <a:prstDash val="solid"/>
              <a:round/>
              <a:headEnd type="none" w="med" len="med"/>
              <a:tailEnd type="triangle" w="med" len="med"/>
            </a:ln>
          </p:spPr>
        </p:cxnSp>
      </p:grpSp>
      <p:sp>
        <p:nvSpPr>
          <p:cNvPr id="329" name="Google Shape;329;p29"/>
          <p:cNvSpPr txBox="1"/>
          <p:nvPr/>
        </p:nvSpPr>
        <p:spPr>
          <a:xfrm>
            <a:off x="4391150" y="507825"/>
            <a:ext cx="2364600" cy="393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a:solidFill>
                  <a:schemeClr val="dk2"/>
                </a:solidFill>
              </a:rPr>
              <a:t>hls::stream&lt;fixed&gt;&amp; inData</a:t>
            </a:r>
            <a:endParaRPr/>
          </a:p>
        </p:txBody>
      </p:sp>
      <p:sp>
        <p:nvSpPr>
          <p:cNvPr id="330" name="Google Shape;330;p29"/>
          <p:cNvSpPr txBox="1"/>
          <p:nvPr/>
        </p:nvSpPr>
        <p:spPr>
          <a:xfrm>
            <a:off x="4483275" y="1678300"/>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fixed predictions[S*S*(C+B*5)]</a:t>
            </a:r>
            <a:endParaRPr/>
          </a:p>
        </p:txBody>
      </p:sp>
      <p:sp>
        <p:nvSpPr>
          <p:cNvPr id="331" name="Google Shape;331;p29"/>
          <p:cNvSpPr txBox="1"/>
          <p:nvPr/>
        </p:nvSpPr>
        <p:spPr>
          <a:xfrm>
            <a:off x="4535875" y="2721225"/>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fixed bboxes[S*S*5]</a:t>
            </a:r>
            <a:endParaRPr/>
          </a:p>
        </p:txBody>
      </p:sp>
      <p:sp>
        <p:nvSpPr>
          <p:cNvPr id="332" name="Google Shape;332;p29"/>
          <p:cNvSpPr txBox="1"/>
          <p:nvPr/>
        </p:nvSpPr>
        <p:spPr>
          <a:xfrm>
            <a:off x="4535875" y="3073250"/>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unsigned class_preds[S*S]</a:t>
            </a:r>
            <a:endParaRPr/>
          </a:p>
        </p:txBody>
      </p:sp>
      <p:sp>
        <p:nvSpPr>
          <p:cNvPr id="333" name="Google Shape;333;p29"/>
          <p:cNvSpPr txBox="1"/>
          <p:nvPr/>
        </p:nvSpPr>
        <p:spPr>
          <a:xfrm>
            <a:off x="4572000" y="4108475"/>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fixed nms_bboxes[S*S*5]</a:t>
            </a:r>
            <a:endParaRPr/>
          </a:p>
        </p:txBody>
      </p:sp>
      <p:sp>
        <p:nvSpPr>
          <p:cNvPr id="334" name="Google Shape;334;p29"/>
          <p:cNvSpPr txBox="1"/>
          <p:nvPr/>
        </p:nvSpPr>
        <p:spPr>
          <a:xfrm>
            <a:off x="4572000" y="4361250"/>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unsigned nms_class_preds[S*S]</a:t>
            </a:r>
            <a:endParaRPr/>
          </a:p>
        </p:txBody>
      </p:sp>
      <p:sp>
        <p:nvSpPr>
          <p:cNvPr id="335" name="Google Shape;335;p29"/>
          <p:cNvSpPr txBox="1"/>
          <p:nvPr/>
        </p:nvSpPr>
        <p:spPr>
          <a:xfrm>
            <a:off x="4572000" y="4583725"/>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unsigned nms_num</a:t>
            </a:r>
            <a:endParaRPr/>
          </a:p>
        </p:txBody>
      </p:sp>
      <p:pic>
        <p:nvPicPr>
          <p:cNvPr id="336" name="Google Shape;336;p29"/>
          <p:cNvPicPr preferRelativeResize="0"/>
          <p:nvPr/>
        </p:nvPicPr>
        <p:blipFill rotWithShape="1">
          <a:blip r:embed="rId3">
            <a:alphaModFix/>
          </a:blip>
          <a:srcRect l="6968" t="9502"/>
          <a:stretch/>
        </p:blipFill>
        <p:spPr>
          <a:xfrm>
            <a:off x="437575" y="1231050"/>
            <a:ext cx="2986175" cy="586150"/>
          </a:xfrm>
          <a:prstGeom prst="rect">
            <a:avLst/>
          </a:prstGeom>
          <a:noFill/>
          <a:ln>
            <a:noFill/>
          </a:ln>
        </p:spPr>
      </p:pic>
      <p:pic>
        <p:nvPicPr>
          <p:cNvPr id="337" name="Google Shape;337;p29"/>
          <p:cNvPicPr preferRelativeResize="0"/>
          <p:nvPr/>
        </p:nvPicPr>
        <p:blipFill>
          <a:blip r:embed="rId4">
            <a:alphaModFix/>
          </a:blip>
          <a:stretch>
            <a:fillRect/>
          </a:stretch>
        </p:blipFill>
        <p:spPr>
          <a:xfrm>
            <a:off x="59949" y="2721225"/>
            <a:ext cx="4059951" cy="586150"/>
          </a:xfrm>
          <a:prstGeom prst="rect">
            <a:avLst/>
          </a:prstGeom>
          <a:noFill/>
          <a:ln>
            <a:noFill/>
          </a:ln>
        </p:spPr>
      </p:pic>
      <p:grpSp>
        <p:nvGrpSpPr>
          <p:cNvPr id="338" name="Google Shape;338;p29"/>
          <p:cNvGrpSpPr/>
          <p:nvPr/>
        </p:nvGrpSpPr>
        <p:grpSpPr>
          <a:xfrm>
            <a:off x="175968" y="3984281"/>
            <a:ext cx="2986001" cy="875286"/>
            <a:chOff x="4775275" y="3340575"/>
            <a:chExt cx="4015601" cy="1228300"/>
          </a:xfrm>
        </p:grpSpPr>
        <p:pic>
          <p:nvPicPr>
            <p:cNvPr id="339" name="Google Shape;339;p29"/>
            <p:cNvPicPr preferRelativeResize="0"/>
            <p:nvPr/>
          </p:nvPicPr>
          <p:blipFill>
            <a:blip r:embed="rId5">
              <a:alphaModFix/>
            </a:blip>
            <a:stretch>
              <a:fillRect/>
            </a:stretch>
          </p:blipFill>
          <p:spPr>
            <a:xfrm>
              <a:off x="4775275" y="3340575"/>
              <a:ext cx="4015601" cy="1228300"/>
            </a:xfrm>
            <a:prstGeom prst="rect">
              <a:avLst/>
            </a:prstGeom>
            <a:noFill/>
            <a:ln>
              <a:noFill/>
            </a:ln>
          </p:spPr>
        </p:pic>
        <p:sp>
          <p:nvSpPr>
            <p:cNvPr id="340" name="Google Shape;340;p29"/>
            <p:cNvSpPr/>
            <p:nvPr/>
          </p:nvSpPr>
          <p:spPr>
            <a:xfrm>
              <a:off x="7876259" y="3693720"/>
              <a:ext cx="737100" cy="8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NMS IP (nms.cpp)</a:t>
            </a:r>
            <a:endParaRPr/>
          </a:p>
        </p:txBody>
      </p:sp>
      <p:sp>
        <p:nvSpPr>
          <p:cNvPr id="346" name="Google Shape;34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18</a:t>
            </a:fld>
            <a:endParaRPr/>
          </a:p>
        </p:txBody>
      </p:sp>
      <p:grpSp>
        <p:nvGrpSpPr>
          <p:cNvPr id="347" name="Google Shape;347;p30"/>
          <p:cNvGrpSpPr/>
          <p:nvPr/>
        </p:nvGrpSpPr>
        <p:grpSpPr>
          <a:xfrm>
            <a:off x="778000" y="1218875"/>
            <a:ext cx="2195700" cy="3423800"/>
            <a:chOff x="3216400" y="837875"/>
            <a:chExt cx="2195700" cy="3423800"/>
          </a:xfrm>
        </p:grpSpPr>
        <p:sp>
          <p:nvSpPr>
            <p:cNvPr id="348" name="Google Shape;348;p30"/>
            <p:cNvSpPr/>
            <p:nvPr/>
          </p:nvSpPr>
          <p:spPr>
            <a:xfrm>
              <a:off x="3593049" y="1237775"/>
              <a:ext cx="14424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read_input()</a:t>
              </a:r>
              <a:endParaRPr/>
            </a:p>
          </p:txBody>
        </p:sp>
        <p:sp>
          <p:nvSpPr>
            <p:cNvPr id="349" name="Google Shape;349;p30"/>
            <p:cNvSpPr/>
            <p:nvPr/>
          </p:nvSpPr>
          <p:spPr>
            <a:xfrm>
              <a:off x="3216400" y="2262638"/>
              <a:ext cx="21957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cellboxes_to_boxes()</a:t>
              </a:r>
              <a:endParaRPr/>
            </a:p>
          </p:txBody>
        </p:sp>
        <p:sp>
          <p:nvSpPr>
            <p:cNvPr id="350" name="Google Shape;350;p30"/>
            <p:cNvSpPr/>
            <p:nvPr/>
          </p:nvSpPr>
          <p:spPr>
            <a:xfrm>
              <a:off x="3216400" y="3296875"/>
              <a:ext cx="2195700" cy="572700"/>
            </a:xfrm>
            <a:prstGeom prst="roundRect">
              <a:avLst>
                <a:gd name="adj" fmla="val 16667"/>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solidFill>
                    <a:schemeClr val="lt1"/>
                  </a:solidFill>
                </a:rPr>
                <a:t>non_max_suppression()</a:t>
              </a:r>
              <a:endParaRPr>
                <a:solidFill>
                  <a:schemeClr val="lt1"/>
                </a:solidFill>
              </a:endParaRPr>
            </a:p>
          </p:txBody>
        </p:sp>
        <p:cxnSp>
          <p:nvCxnSpPr>
            <p:cNvPr id="351" name="Google Shape;351;p30"/>
            <p:cNvCxnSpPr>
              <a:endCxn id="348" idx="0"/>
            </p:cNvCxnSpPr>
            <p:nvPr/>
          </p:nvCxnSpPr>
          <p:spPr>
            <a:xfrm>
              <a:off x="4314249" y="837875"/>
              <a:ext cx="0" cy="399900"/>
            </a:xfrm>
            <a:prstGeom prst="straightConnector1">
              <a:avLst/>
            </a:prstGeom>
            <a:noFill/>
            <a:ln w="19050" cap="flat" cmpd="sng">
              <a:solidFill>
                <a:schemeClr val="dk2"/>
              </a:solidFill>
              <a:prstDash val="solid"/>
              <a:round/>
              <a:headEnd type="none" w="med" len="med"/>
              <a:tailEnd type="triangle" w="med" len="med"/>
            </a:ln>
          </p:spPr>
        </p:cxnSp>
        <p:cxnSp>
          <p:nvCxnSpPr>
            <p:cNvPr id="352" name="Google Shape;352;p30"/>
            <p:cNvCxnSpPr>
              <a:stCxn id="348" idx="2"/>
              <a:endCxn id="349" idx="0"/>
            </p:cNvCxnSpPr>
            <p:nvPr/>
          </p:nvCxnSpPr>
          <p:spPr>
            <a:xfrm>
              <a:off x="4314249" y="1810475"/>
              <a:ext cx="0" cy="452100"/>
            </a:xfrm>
            <a:prstGeom prst="straightConnector1">
              <a:avLst/>
            </a:prstGeom>
            <a:noFill/>
            <a:ln w="19050" cap="flat" cmpd="sng">
              <a:solidFill>
                <a:schemeClr val="dk2"/>
              </a:solidFill>
              <a:prstDash val="solid"/>
              <a:round/>
              <a:headEnd type="none" w="med" len="med"/>
              <a:tailEnd type="triangle" w="med" len="med"/>
            </a:ln>
          </p:spPr>
        </p:cxnSp>
        <p:cxnSp>
          <p:nvCxnSpPr>
            <p:cNvPr id="353" name="Google Shape;353;p30"/>
            <p:cNvCxnSpPr>
              <a:stCxn id="349" idx="2"/>
              <a:endCxn id="350" idx="0"/>
            </p:cNvCxnSpPr>
            <p:nvPr/>
          </p:nvCxnSpPr>
          <p:spPr>
            <a:xfrm>
              <a:off x="4314250" y="2835338"/>
              <a:ext cx="0" cy="461400"/>
            </a:xfrm>
            <a:prstGeom prst="straightConnector1">
              <a:avLst/>
            </a:prstGeom>
            <a:noFill/>
            <a:ln w="19050" cap="flat" cmpd="sng">
              <a:solidFill>
                <a:schemeClr val="dk2"/>
              </a:solidFill>
              <a:prstDash val="solid"/>
              <a:round/>
              <a:headEnd type="none" w="med" len="med"/>
              <a:tailEnd type="triangle" w="med" len="med"/>
            </a:ln>
          </p:spPr>
        </p:cxnSp>
        <p:cxnSp>
          <p:nvCxnSpPr>
            <p:cNvPr id="354" name="Google Shape;354;p30"/>
            <p:cNvCxnSpPr>
              <a:stCxn id="350" idx="2"/>
            </p:cNvCxnSpPr>
            <p:nvPr/>
          </p:nvCxnSpPr>
          <p:spPr>
            <a:xfrm>
              <a:off x="4314250" y="3869575"/>
              <a:ext cx="0" cy="392100"/>
            </a:xfrm>
            <a:prstGeom prst="straightConnector1">
              <a:avLst/>
            </a:prstGeom>
            <a:noFill/>
            <a:ln w="19050" cap="flat" cmpd="sng">
              <a:solidFill>
                <a:schemeClr val="dk2"/>
              </a:solidFill>
              <a:prstDash val="solid"/>
              <a:round/>
              <a:headEnd type="none" w="med" len="med"/>
              <a:tailEnd type="triangle" w="med" len="med"/>
            </a:ln>
          </p:spPr>
        </p:cxnSp>
      </p:grpSp>
      <p:sp>
        <p:nvSpPr>
          <p:cNvPr id="355" name="Google Shape;355;p30"/>
          <p:cNvSpPr txBox="1"/>
          <p:nvPr/>
        </p:nvSpPr>
        <p:spPr>
          <a:xfrm>
            <a:off x="2118675" y="1183400"/>
            <a:ext cx="2364600" cy="393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a:solidFill>
                  <a:schemeClr val="dk2"/>
                </a:solidFill>
              </a:rPr>
              <a:t>hls::stream&lt;fixed&gt;&amp; inData</a:t>
            </a:r>
            <a:endParaRPr/>
          </a:p>
        </p:txBody>
      </p:sp>
      <p:sp>
        <p:nvSpPr>
          <p:cNvPr id="356" name="Google Shape;356;p30"/>
          <p:cNvSpPr txBox="1"/>
          <p:nvPr/>
        </p:nvSpPr>
        <p:spPr>
          <a:xfrm>
            <a:off x="1905000" y="4184675"/>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fixed nms_bboxes[S*S*5]</a:t>
            </a:r>
            <a:endParaRPr/>
          </a:p>
        </p:txBody>
      </p:sp>
      <p:sp>
        <p:nvSpPr>
          <p:cNvPr id="357" name="Google Shape;357;p30"/>
          <p:cNvSpPr txBox="1"/>
          <p:nvPr/>
        </p:nvSpPr>
        <p:spPr>
          <a:xfrm>
            <a:off x="1905000" y="4437450"/>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unsigned nms_class_preds[S*S]</a:t>
            </a:r>
            <a:endParaRPr/>
          </a:p>
        </p:txBody>
      </p:sp>
      <p:sp>
        <p:nvSpPr>
          <p:cNvPr id="358" name="Google Shape;358;p30"/>
          <p:cNvSpPr txBox="1"/>
          <p:nvPr/>
        </p:nvSpPr>
        <p:spPr>
          <a:xfrm>
            <a:off x="1905000" y="4659925"/>
            <a:ext cx="343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chemeClr val="dk2"/>
                </a:solidFill>
              </a:rPr>
              <a:t>unsigned nms_num</a:t>
            </a:r>
            <a:endParaRPr/>
          </a:p>
        </p:txBody>
      </p:sp>
      <p:pic>
        <p:nvPicPr>
          <p:cNvPr id="359" name="Google Shape;359;p30"/>
          <p:cNvPicPr preferRelativeResize="0"/>
          <p:nvPr/>
        </p:nvPicPr>
        <p:blipFill>
          <a:blip r:embed="rId3">
            <a:alphaModFix/>
          </a:blip>
          <a:stretch>
            <a:fillRect/>
          </a:stretch>
        </p:blipFill>
        <p:spPr>
          <a:xfrm>
            <a:off x="4154425" y="1577000"/>
            <a:ext cx="4905075" cy="2881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NMS Encountered Problem</a:t>
            </a:r>
            <a:endParaRPr/>
          </a:p>
        </p:txBody>
      </p:sp>
      <p:sp>
        <p:nvSpPr>
          <p:cNvPr id="365" name="Google Shape;36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19</a:t>
            </a:fld>
            <a:endParaRPr/>
          </a:p>
        </p:txBody>
      </p:sp>
      <p:sp>
        <p:nvSpPr>
          <p:cNvPr id="366" name="Google Shape;366;p31"/>
          <p:cNvSpPr txBox="1">
            <a:spLocks noGrp="1"/>
          </p:cNvSpPr>
          <p:nvPr>
            <p:ph type="body" idx="1"/>
          </p:nvPr>
        </p:nvSpPr>
        <p:spPr>
          <a:xfrm>
            <a:off x="311700" y="1152475"/>
            <a:ext cx="8520600" cy="35106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cannot use dataflow due to algorithm charcteristic</a:t>
            </a:r>
            <a:endParaRPr/>
          </a:p>
          <a:p>
            <a:pPr marL="914400" lvl="1" indent="-317500" algn="l" rtl="0">
              <a:lnSpc>
                <a:spcPct val="150000"/>
              </a:lnSpc>
              <a:spcBef>
                <a:spcPts val="0"/>
              </a:spcBef>
              <a:spcAft>
                <a:spcPts val="0"/>
              </a:spcAft>
              <a:buSzPts val="1400"/>
              <a:buChar char="○"/>
            </a:pPr>
            <a:r>
              <a:rPr lang="zh-TW"/>
              <a:t>use stream input then buffer values to perform nms algorithm</a:t>
            </a:r>
            <a:endParaRPr/>
          </a:p>
          <a:p>
            <a:pPr marL="457200" lvl="0" indent="-342900" algn="l" rtl="0">
              <a:lnSpc>
                <a:spcPct val="150000"/>
              </a:lnSpc>
              <a:spcBef>
                <a:spcPts val="0"/>
              </a:spcBef>
              <a:spcAft>
                <a:spcPts val="0"/>
              </a:spcAft>
              <a:buSzPts val="1800"/>
              <a:buChar char="●"/>
            </a:pPr>
            <a:r>
              <a:rPr lang="zh-TW"/>
              <a:t>cannot synthesize to 10ns if using “float” datatype</a:t>
            </a:r>
            <a:endParaRPr/>
          </a:p>
          <a:p>
            <a:pPr marL="914400" lvl="1" indent="-317500" algn="l" rtl="0">
              <a:lnSpc>
                <a:spcPct val="150000"/>
              </a:lnSpc>
              <a:spcBef>
                <a:spcPts val="0"/>
              </a:spcBef>
              <a:spcAft>
                <a:spcPts val="0"/>
              </a:spcAft>
              <a:buSzPts val="1400"/>
              <a:buChar char="○"/>
            </a:pPr>
            <a:r>
              <a:rPr lang="zh-TW"/>
              <a:t>due to long latreny of floating point divider (iou = intersection / union)</a:t>
            </a:r>
            <a:endParaRPr/>
          </a:p>
          <a:p>
            <a:pPr marL="914400" lvl="1" indent="-317500" algn="l" rtl="0">
              <a:lnSpc>
                <a:spcPct val="150000"/>
              </a:lnSpc>
              <a:spcBef>
                <a:spcPts val="0"/>
              </a:spcBef>
              <a:spcAft>
                <a:spcPts val="0"/>
              </a:spcAft>
              <a:buSzPts val="1400"/>
              <a:buChar char="○"/>
            </a:pPr>
            <a:r>
              <a:rPr lang="zh-TW"/>
              <a:t>change datatype to ap_fixed&lt;32, 4&gt;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Outline</a:t>
            </a:r>
            <a:endParaRPr dirty="0"/>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ltLang="zh-TW" dirty="0"/>
              <a:t>YOLOv1 Intro</a:t>
            </a:r>
          </a:p>
          <a:p>
            <a:pPr marL="457200" lvl="0" indent="-342900" algn="l" rtl="0">
              <a:spcBef>
                <a:spcPts val="0"/>
              </a:spcBef>
              <a:spcAft>
                <a:spcPts val="0"/>
              </a:spcAft>
              <a:buSzPts val="1800"/>
              <a:buChar char="●"/>
            </a:pPr>
            <a:r>
              <a:rPr lang="zh-TW" dirty="0"/>
              <a:t>System Flow</a:t>
            </a:r>
            <a:endParaRPr dirty="0"/>
          </a:p>
          <a:p>
            <a:pPr marL="457200" lvl="0" indent="-342900" algn="l" rtl="0">
              <a:spcBef>
                <a:spcPts val="0"/>
              </a:spcBef>
              <a:spcAft>
                <a:spcPts val="0"/>
              </a:spcAft>
              <a:buSzPts val="1800"/>
              <a:buChar char="●"/>
            </a:pPr>
            <a:r>
              <a:rPr lang="zh-TW" dirty="0"/>
              <a:t>Dataset</a:t>
            </a:r>
            <a:endParaRPr dirty="0"/>
          </a:p>
          <a:p>
            <a:pPr marL="457200" lvl="0" indent="-342900" algn="l" rtl="0">
              <a:spcBef>
                <a:spcPts val="0"/>
              </a:spcBef>
              <a:spcAft>
                <a:spcPts val="0"/>
              </a:spcAft>
              <a:buSzPts val="1800"/>
              <a:buChar char="●"/>
            </a:pPr>
            <a:r>
              <a:rPr lang="zh-TW" dirty="0"/>
              <a:t>Implementation &amp; Encountered Problem</a:t>
            </a:r>
            <a:endParaRPr dirty="0"/>
          </a:p>
          <a:p>
            <a:pPr marL="914400" lvl="1" indent="-317500" algn="l" rtl="0">
              <a:spcBef>
                <a:spcPts val="0"/>
              </a:spcBef>
              <a:spcAft>
                <a:spcPts val="0"/>
              </a:spcAft>
              <a:buSzPts val="1400"/>
              <a:buChar char="○"/>
            </a:pPr>
            <a:r>
              <a:rPr lang="zh-TW" dirty="0"/>
              <a:t>model architecture &amp; experiment</a:t>
            </a:r>
            <a:endParaRPr sz="800" dirty="0"/>
          </a:p>
          <a:p>
            <a:pPr marL="914400" lvl="1" indent="-317500" algn="l" rtl="0">
              <a:spcBef>
                <a:spcPts val="0"/>
              </a:spcBef>
              <a:spcAft>
                <a:spcPts val="0"/>
              </a:spcAft>
              <a:buSzPts val="1400"/>
              <a:buChar char="○"/>
            </a:pPr>
            <a:r>
              <a:rPr lang="zh-TW" dirty="0"/>
              <a:t>non maximum suppression</a:t>
            </a:r>
            <a:endParaRPr dirty="0"/>
          </a:p>
          <a:p>
            <a:pPr marL="914400" lvl="1" indent="-317500" algn="l" rtl="0">
              <a:spcBef>
                <a:spcPts val="0"/>
              </a:spcBef>
              <a:spcAft>
                <a:spcPts val="0"/>
              </a:spcAft>
              <a:buSzPts val="1400"/>
              <a:buChar char="○"/>
            </a:pPr>
            <a:r>
              <a:rPr lang="zh-TW" dirty="0"/>
              <a:t>vivado ip flow (stitich model IP &amp; nms IP)</a:t>
            </a:r>
            <a:endParaRPr dirty="0"/>
          </a:p>
          <a:p>
            <a:pPr marL="914400" lvl="1" indent="-317500" algn="l" rtl="0">
              <a:spcBef>
                <a:spcPts val="0"/>
              </a:spcBef>
              <a:spcAft>
                <a:spcPts val="0"/>
              </a:spcAft>
              <a:buSzPts val="1400"/>
              <a:buChar char="○"/>
            </a:pPr>
            <a:r>
              <a:rPr lang="zh-TW" dirty="0"/>
              <a:t>host program</a:t>
            </a:r>
            <a:endParaRPr dirty="0"/>
          </a:p>
          <a:p>
            <a:pPr marL="457200" lvl="0" indent="-342900" algn="l" rtl="0">
              <a:spcBef>
                <a:spcPts val="0"/>
              </a:spcBef>
              <a:spcAft>
                <a:spcPts val="0"/>
              </a:spcAft>
              <a:buSzPts val="1800"/>
              <a:buChar char="●"/>
            </a:pPr>
            <a:r>
              <a:rPr lang="en-US" dirty="0"/>
              <a:t>Conclusion</a:t>
            </a:r>
            <a:endParaRPr dirty="0"/>
          </a:p>
          <a:p>
            <a:pPr marL="457200" lvl="0" indent="-342900" algn="l" rtl="0">
              <a:spcBef>
                <a:spcPts val="0"/>
              </a:spcBef>
              <a:spcAft>
                <a:spcPts val="0"/>
              </a:spcAft>
              <a:buSzPts val="1800"/>
              <a:buChar char="●"/>
            </a:pPr>
            <a:r>
              <a:rPr lang="zh-TW" dirty="0"/>
              <a:t>Reference</a:t>
            </a:r>
            <a:endParaRPr dirty="0"/>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Vivado IP Flow</a:t>
            </a:r>
            <a:endParaRPr/>
          </a:p>
        </p:txBody>
      </p:sp>
      <p:sp>
        <p:nvSpPr>
          <p:cNvPr id="372" name="Google Shape;37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dirty="0"/>
              <a:t>Since we have NMS block after FINN model, we cannot directly use model’s bitstream</a:t>
            </a:r>
            <a:endParaRPr dirty="0"/>
          </a:p>
          <a:p>
            <a:pPr marL="457200" lvl="0" indent="-342900" algn="l" rtl="0">
              <a:lnSpc>
                <a:spcPct val="150000"/>
              </a:lnSpc>
              <a:spcBef>
                <a:spcPts val="0"/>
              </a:spcBef>
              <a:spcAft>
                <a:spcPts val="0"/>
              </a:spcAft>
              <a:buSzPts val="1800"/>
              <a:buChar char="●"/>
            </a:pPr>
            <a:r>
              <a:rPr lang="zh-TW" dirty="0"/>
              <a:t>Instead, we get the generated model’s IP and connect it with NMS IP with Vivado tool</a:t>
            </a:r>
            <a:endParaRPr dirty="0"/>
          </a:p>
        </p:txBody>
      </p:sp>
      <p:sp>
        <p:nvSpPr>
          <p:cNvPr id="373" name="Google Shape;37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20</a:t>
            </a:fld>
            <a:endParaRPr/>
          </a:p>
        </p:txBody>
      </p:sp>
      <p:grpSp>
        <p:nvGrpSpPr>
          <p:cNvPr id="374" name="Google Shape;374;p32"/>
          <p:cNvGrpSpPr/>
          <p:nvPr/>
        </p:nvGrpSpPr>
        <p:grpSpPr>
          <a:xfrm>
            <a:off x="1150597" y="2682475"/>
            <a:ext cx="7383528" cy="2331650"/>
            <a:chOff x="1150597" y="2530075"/>
            <a:chExt cx="7383528" cy="2331650"/>
          </a:xfrm>
        </p:grpSpPr>
        <p:grpSp>
          <p:nvGrpSpPr>
            <p:cNvPr id="375" name="Google Shape;375;p32"/>
            <p:cNvGrpSpPr/>
            <p:nvPr/>
          </p:nvGrpSpPr>
          <p:grpSpPr>
            <a:xfrm>
              <a:off x="1150597" y="2719300"/>
              <a:ext cx="2821808" cy="2142425"/>
              <a:chOff x="1150597" y="2719300"/>
              <a:chExt cx="2821808" cy="2142425"/>
            </a:xfrm>
          </p:grpSpPr>
          <p:pic>
            <p:nvPicPr>
              <p:cNvPr id="376" name="Google Shape;376;p32"/>
              <p:cNvPicPr preferRelativeResize="0"/>
              <p:nvPr/>
            </p:nvPicPr>
            <p:blipFill>
              <a:blip r:embed="rId3">
                <a:alphaModFix/>
              </a:blip>
              <a:stretch>
                <a:fillRect/>
              </a:stretch>
            </p:blipFill>
            <p:spPr>
              <a:xfrm>
                <a:off x="1150597" y="2719300"/>
                <a:ext cx="2821808" cy="1742225"/>
              </a:xfrm>
              <a:prstGeom prst="rect">
                <a:avLst/>
              </a:prstGeom>
              <a:noFill/>
              <a:ln>
                <a:noFill/>
              </a:ln>
            </p:spPr>
          </p:pic>
          <p:sp>
            <p:nvSpPr>
              <p:cNvPr id="377" name="Google Shape;377;p32"/>
              <p:cNvSpPr txBox="1"/>
              <p:nvPr/>
            </p:nvSpPr>
            <p:spPr>
              <a:xfrm>
                <a:off x="1934650" y="4461525"/>
                <a:ext cx="125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YOLO model</a:t>
                </a:r>
                <a:endParaRPr/>
              </a:p>
            </p:txBody>
          </p:sp>
        </p:grpSp>
        <p:grpSp>
          <p:nvGrpSpPr>
            <p:cNvPr id="378" name="Google Shape;378;p32"/>
            <p:cNvGrpSpPr/>
            <p:nvPr/>
          </p:nvGrpSpPr>
          <p:grpSpPr>
            <a:xfrm>
              <a:off x="4753125" y="2719300"/>
              <a:ext cx="3781000" cy="2142425"/>
              <a:chOff x="5321200" y="2656175"/>
              <a:chExt cx="3781000" cy="2142425"/>
            </a:xfrm>
          </p:grpSpPr>
          <p:pic>
            <p:nvPicPr>
              <p:cNvPr id="379" name="Google Shape;379;p32"/>
              <p:cNvPicPr preferRelativeResize="0"/>
              <p:nvPr/>
            </p:nvPicPr>
            <p:blipFill>
              <a:blip r:embed="rId4">
                <a:alphaModFix/>
              </a:blip>
              <a:stretch>
                <a:fillRect/>
              </a:stretch>
            </p:blipFill>
            <p:spPr>
              <a:xfrm>
                <a:off x="5321200" y="2656175"/>
                <a:ext cx="3781000" cy="1742225"/>
              </a:xfrm>
              <a:prstGeom prst="rect">
                <a:avLst/>
              </a:prstGeom>
              <a:noFill/>
              <a:ln>
                <a:noFill/>
              </a:ln>
            </p:spPr>
          </p:pic>
          <p:sp>
            <p:nvSpPr>
              <p:cNvPr id="380" name="Google Shape;380;p32"/>
              <p:cNvSpPr txBox="1"/>
              <p:nvPr/>
            </p:nvSpPr>
            <p:spPr>
              <a:xfrm>
                <a:off x="6911400" y="4398400"/>
                <a:ext cx="60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NMS</a:t>
                </a:r>
                <a:endParaRPr/>
              </a:p>
            </p:txBody>
          </p:sp>
        </p:grpSp>
        <p:grpSp>
          <p:nvGrpSpPr>
            <p:cNvPr id="381" name="Google Shape;381;p32"/>
            <p:cNvGrpSpPr/>
            <p:nvPr/>
          </p:nvGrpSpPr>
          <p:grpSpPr>
            <a:xfrm>
              <a:off x="3614775" y="2530075"/>
              <a:ext cx="1544100" cy="661200"/>
              <a:chOff x="3637800" y="2432575"/>
              <a:chExt cx="1544100" cy="661200"/>
            </a:xfrm>
          </p:grpSpPr>
          <p:sp>
            <p:nvSpPr>
              <p:cNvPr id="382" name="Google Shape;382;p32"/>
              <p:cNvSpPr/>
              <p:nvPr/>
            </p:nvSpPr>
            <p:spPr>
              <a:xfrm>
                <a:off x="3908550" y="2832775"/>
                <a:ext cx="867600" cy="261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txBox="1"/>
              <p:nvPr/>
            </p:nvSpPr>
            <p:spPr>
              <a:xfrm>
                <a:off x="3637800" y="2432575"/>
                <a:ext cx="154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How to connect?</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Vivado IP Flow</a:t>
            </a:r>
            <a:endParaRPr/>
          </a:p>
        </p:txBody>
      </p:sp>
      <p:sp>
        <p:nvSpPr>
          <p:cNvPr id="389" name="Google Shape;389;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dirty="0"/>
              <a:t>We refer to “pynq_shell_project.png” in Lab FINN and found we need</a:t>
            </a:r>
            <a:endParaRPr dirty="0"/>
          </a:p>
          <a:p>
            <a:pPr marL="914400" lvl="1" indent="-317500" algn="l" rtl="0">
              <a:lnSpc>
                <a:spcPct val="150000"/>
              </a:lnSpc>
              <a:spcBef>
                <a:spcPts val="0"/>
              </a:spcBef>
              <a:spcAft>
                <a:spcPts val="0"/>
              </a:spcAft>
              <a:buSzPts val="1400"/>
              <a:buChar char="○"/>
            </a:pPr>
            <a:r>
              <a:rPr lang="zh-TW" dirty="0"/>
              <a:t>ZYNQ, finn_design_v1_0, Nms, DMA, Data Width Converter</a:t>
            </a:r>
            <a:endParaRPr dirty="0"/>
          </a:p>
        </p:txBody>
      </p:sp>
      <p:sp>
        <p:nvSpPr>
          <p:cNvPr id="390" name="Google Shape;39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21</a:t>
            </a:fld>
            <a:endParaRPr/>
          </a:p>
        </p:txBody>
      </p:sp>
      <p:grpSp>
        <p:nvGrpSpPr>
          <p:cNvPr id="391" name="Google Shape;391;p33"/>
          <p:cNvGrpSpPr/>
          <p:nvPr/>
        </p:nvGrpSpPr>
        <p:grpSpPr>
          <a:xfrm>
            <a:off x="1150597" y="2871700"/>
            <a:ext cx="7383528" cy="2142425"/>
            <a:chOff x="1150597" y="2719300"/>
            <a:chExt cx="7383528" cy="2142425"/>
          </a:xfrm>
        </p:grpSpPr>
        <p:grpSp>
          <p:nvGrpSpPr>
            <p:cNvPr id="392" name="Google Shape;392;p33"/>
            <p:cNvGrpSpPr/>
            <p:nvPr/>
          </p:nvGrpSpPr>
          <p:grpSpPr>
            <a:xfrm>
              <a:off x="1150597" y="2719300"/>
              <a:ext cx="2821808" cy="2142425"/>
              <a:chOff x="1150597" y="2719300"/>
              <a:chExt cx="2821808" cy="2142425"/>
            </a:xfrm>
          </p:grpSpPr>
          <p:pic>
            <p:nvPicPr>
              <p:cNvPr id="393" name="Google Shape;393;p33"/>
              <p:cNvPicPr preferRelativeResize="0"/>
              <p:nvPr/>
            </p:nvPicPr>
            <p:blipFill>
              <a:blip r:embed="rId3">
                <a:alphaModFix/>
              </a:blip>
              <a:stretch>
                <a:fillRect/>
              </a:stretch>
            </p:blipFill>
            <p:spPr>
              <a:xfrm>
                <a:off x="1150597" y="2719300"/>
                <a:ext cx="2821808" cy="1742225"/>
              </a:xfrm>
              <a:prstGeom prst="rect">
                <a:avLst/>
              </a:prstGeom>
              <a:noFill/>
              <a:ln>
                <a:noFill/>
              </a:ln>
            </p:spPr>
          </p:pic>
          <p:sp>
            <p:nvSpPr>
              <p:cNvPr id="394" name="Google Shape;394;p33"/>
              <p:cNvSpPr txBox="1"/>
              <p:nvPr/>
            </p:nvSpPr>
            <p:spPr>
              <a:xfrm>
                <a:off x="1934650" y="4461525"/>
                <a:ext cx="125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YOLO model</a:t>
                </a:r>
                <a:endParaRPr/>
              </a:p>
            </p:txBody>
          </p:sp>
        </p:grpSp>
        <p:grpSp>
          <p:nvGrpSpPr>
            <p:cNvPr id="395" name="Google Shape;395;p33"/>
            <p:cNvGrpSpPr/>
            <p:nvPr/>
          </p:nvGrpSpPr>
          <p:grpSpPr>
            <a:xfrm>
              <a:off x="4753125" y="2719300"/>
              <a:ext cx="3781000" cy="2142425"/>
              <a:chOff x="5321200" y="2656175"/>
              <a:chExt cx="3781000" cy="2142425"/>
            </a:xfrm>
          </p:grpSpPr>
          <p:pic>
            <p:nvPicPr>
              <p:cNvPr id="396" name="Google Shape;396;p33"/>
              <p:cNvPicPr preferRelativeResize="0"/>
              <p:nvPr/>
            </p:nvPicPr>
            <p:blipFill>
              <a:blip r:embed="rId4">
                <a:alphaModFix/>
              </a:blip>
              <a:stretch>
                <a:fillRect/>
              </a:stretch>
            </p:blipFill>
            <p:spPr>
              <a:xfrm>
                <a:off x="5321200" y="2656175"/>
                <a:ext cx="3781000" cy="1742225"/>
              </a:xfrm>
              <a:prstGeom prst="rect">
                <a:avLst/>
              </a:prstGeom>
              <a:noFill/>
              <a:ln>
                <a:noFill/>
              </a:ln>
            </p:spPr>
          </p:pic>
          <p:sp>
            <p:nvSpPr>
              <p:cNvPr id="397" name="Google Shape;397;p33"/>
              <p:cNvSpPr txBox="1"/>
              <p:nvPr/>
            </p:nvSpPr>
            <p:spPr>
              <a:xfrm>
                <a:off x="6911400" y="4398400"/>
                <a:ext cx="60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NMS</a:t>
                </a:r>
                <a:endParaRPr/>
              </a:p>
            </p:txBody>
          </p:sp>
        </p:grpSp>
        <p:sp>
          <p:nvSpPr>
            <p:cNvPr id="398" name="Google Shape;398;p33"/>
            <p:cNvSpPr/>
            <p:nvPr/>
          </p:nvSpPr>
          <p:spPr>
            <a:xfrm>
              <a:off x="3885525" y="2930275"/>
              <a:ext cx="867600" cy="261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3"/>
          <p:cNvGrpSpPr/>
          <p:nvPr/>
        </p:nvGrpSpPr>
        <p:grpSpPr>
          <a:xfrm>
            <a:off x="429675" y="2252675"/>
            <a:ext cx="8177199" cy="2804150"/>
            <a:chOff x="429675" y="2252675"/>
            <a:chExt cx="8177199" cy="2804150"/>
          </a:xfrm>
        </p:grpSpPr>
        <p:pic>
          <p:nvPicPr>
            <p:cNvPr id="400" name="Google Shape;400;p33"/>
            <p:cNvPicPr preferRelativeResize="0"/>
            <p:nvPr/>
          </p:nvPicPr>
          <p:blipFill>
            <a:blip r:embed="rId5">
              <a:alphaModFix/>
            </a:blip>
            <a:stretch>
              <a:fillRect/>
            </a:stretch>
          </p:blipFill>
          <p:spPr>
            <a:xfrm>
              <a:off x="429675" y="2323907"/>
              <a:ext cx="8177199" cy="2732919"/>
            </a:xfrm>
            <a:prstGeom prst="rect">
              <a:avLst/>
            </a:prstGeom>
            <a:noFill/>
            <a:ln>
              <a:noFill/>
            </a:ln>
          </p:spPr>
        </p:pic>
        <p:grpSp>
          <p:nvGrpSpPr>
            <p:cNvPr id="401" name="Google Shape;401;p33"/>
            <p:cNvGrpSpPr/>
            <p:nvPr/>
          </p:nvGrpSpPr>
          <p:grpSpPr>
            <a:xfrm>
              <a:off x="7082850" y="2535575"/>
              <a:ext cx="1389600" cy="1316638"/>
              <a:chOff x="7082850" y="2535575"/>
              <a:chExt cx="1389600" cy="1316638"/>
            </a:xfrm>
          </p:grpSpPr>
          <p:sp>
            <p:nvSpPr>
              <p:cNvPr id="402" name="Google Shape;402;p33"/>
              <p:cNvSpPr/>
              <p:nvPr/>
            </p:nvSpPr>
            <p:spPr>
              <a:xfrm>
                <a:off x="7082850" y="2535575"/>
                <a:ext cx="1389600" cy="996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466700" y="3528513"/>
                <a:ext cx="621900" cy="32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DMA</a:t>
                </a:r>
                <a:endParaRPr/>
              </a:p>
            </p:txBody>
          </p:sp>
        </p:grpSp>
        <p:sp>
          <p:nvSpPr>
            <p:cNvPr id="404" name="Google Shape;404;p33"/>
            <p:cNvSpPr/>
            <p:nvPr/>
          </p:nvSpPr>
          <p:spPr>
            <a:xfrm>
              <a:off x="5888150" y="2535575"/>
              <a:ext cx="1074900" cy="704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6105650" y="3239675"/>
              <a:ext cx="639900" cy="28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DWC</a:t>
              </a:r>
              <a:endParaRPr/>
            </a:p>
          </p:txBody>
        </p:sp>
        <p:sp>
          <p:nvSpPr>
            <p:cNvPr id="406" name="Google Shape;406;p33"/>
            <p:cNvSpPr/>
            <p:nvPr/>
          </p:nvSpPr>
          <p:spPr>
            <a:xfrm>
              <a:off x="2056250" y="2465350"/>
              <a:ext cx="1074900" cy="704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2273750" y="3169450"/>
              <a:ext cx="639900" cy="28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DWC</a:t>
              </a:r>
              <a:endParaRPr/>
            </a:p>
          </p:txBody>
        </p:sp>
        <p:sp>
          <p:nvSpPr>
            <p:cNvPr id="408" name="Google Shape;408;p33"/>
            <p:cNvSpPr/>
            <p:nvPr/>
          </p:nvSpPr>
          <p:spPr>
            <a:xfrm>
              <a:off x="3905225" y="2535575"/>
              <a:ext cx="1123200" cy="633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680675" y="2252675"/>
              <a:ext cx="1572300" cy="28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finn_design_v1_0</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Vivado IP Flow</a:t>
            </a:r>
            <a:endParaRPr/>
          </a:p>
        </p:txBody>
      </p:sp>
      <p:sp>
        <p:nvSpPr>
          <p:cNvPr id="415" name="Google Shape;415;p34"/>
          <p:cNvSpPr txBox="1">
            <a:spLocks noGrp="1"/>
          </p:cNvSpPr>
          <p:nvPr>
            <p:ph type="body" idx="1"/>
          </p:nvPr>
        </p:nvSpPr>
        <p:spPr>
          <a:xfrm>
            <a:off x="311700" y="1152475"/>
            <a:ext cx="8520600" cy="659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Our Final Block Diagram</a:t>
            </a:r>
            <a:endParaRPr/>
          </a:p>
        </p:txBody>
      </p:sp>
      <p:sp>
        <p:nvSpPr>
          <p:cNvPr id="416" name="Google Shape;41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22</a:t>
            </a:fld>
            <a:endParaRPr/>
          </a:p>
        </p:txBody>
      </p:sp>
      <p:pic>
        <p:nvPicPr>
          <p:cNvPr id="417" name="Google Shape;417;p34"/>
          <p:cNvPicPr preferRelativeResize="0"/>
          <p:nvPr/>
        </p:nvPicPr>
        <p:blipFill>
          <a:blip r:embed="rId3">
            <a:alphaModFix/>
          </a:blip>
          <a:stretch>
            <a:fillRect/>
          </a:stretch>
        </p:blipFill>
        <p:spPr>
          <a:xfrm>
            <a:off x="0" y="2265925"/>
            <a:ext cx="9144000" cy="2134607"/>
          </a:xfrm>
          <a:prstGeom prst="rect">
            <a:avLst/>
          </a:prstGeom>
          <a:noFill/>
          <a:ln>
            <a:noFill/>
          </a:ln>
        </p:spPr>
      </p:pic>
      <p:sp>
        <p:nvSpPr>
          <p:cNvPr id="418" name="Google Shape;418;p34"/>
          <p:cNvSpPr/>
          <p:nvPr/>
        </p:nvSpPr>
        <p:spPr>
          <a:xfrm>
            <a:off x="2056250" y="2552050"/>
            <a:ext cx="1137300" cy="57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2185100" y="3083275"/>
            <a:ext cx="879600" cy="32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DMA_in</a:t>
            </a:r>
            <a:endParaRPr/>
          </a:p>
        </p:txBody>
      </p:sp>
      <p:sp>
        <p:nvSpPr>
          <p:cNvPr id="420" name="Google Shape;420;p34"/>
          <p:cNvSpPr/>
          <p:nvPr/>
        </p:nvSpPr>
        <p:spPr>
          <a:xfrm>
            <a:off x="3301050" y="2474150"/>
            <a:ext cx="606600" cy="45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3284400" y="2191250"/>
            <a:ext cx="639900" cy="28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DWC</a:t>
            </a:r>
            <a:endParaRPr/>
          </a:p>
        </p:txBody>
      </p:sp>
      <p:sp>
        <p:nvSpPr>
          <p:cNvPr id="422" name="Google Shape;422;p34"/>
          <p:cNvSpPr txBox="1"/>
          <p:nvPr/>
        </p:nvSpPr>
        <p:spPr>
          <a:xfrm>
            <a:off x="2909675" y="2132600"/>
            <a:ext cx="4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4B</a:t>
            </a:r>
            <a:endParaRPr/>
          </a:p>
        </p:txBody>
      </p:sp>
      <p:sp>
        <p:nvSpPr>
          <p:cNvPr id="423" name="Google Shape;423;p34"/>
          <p:cNvSpPr txBox="1"/>
          <p:nvPr/>
        </p:nvSpPr>
        <p:spPr>
          <a:xfrm>
            <a:off x="3907650" y="2132600"/>
            <a:ext cx="4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1B</a:t>
            </a:r>
            <a:endParaRPr/>
          </a:p>
        </p:txBody>
      </p:sp>
      <p:sp>
        <p:nvSpPr>
          <p:cNvPr id="424" name="Google Shape;424;p34"/>
          <p:cNvSpPr/>
          <p:nvPr/>
        </p:nvSpPr>
        <p:spPr>
          <a:xfrm>
            <a:off x="4704775" y="2571750"/>
            <a:ext cx="606600" cy="45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4688125" y="3183000"/>
            <a:ext cx="639900" cy="28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DWC</a:t>
            </a:r>
            <a:endParaRPr/>
          </a:p>
        </p:txBody>
      </p:sp>
      <p:sp>
        <p:nvSpPr>
          <p:cNvPr id="426" name="Google Shape;426;p34"/>
          <p:cNvSpPr txBox="1"/>
          <p:nvPr/>
        </p:nvSpPr>
        <p:spPr>
          <a:xfrm>
            <a:off x="4345050" y="3200550"/>
            <a:ext cx="4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2B</a:t>
            </a:r>
            <a:endParaRPr/>
          </a:p>
        </p:txBody>
      </p:sp>
      <p:sp>
        <p:nvSpPr>
          <p:cNvPr id="427" name="Google Shape;427;p34"/>
          <p:cNvSpPr txBox="1"/>
          <p:nvPr/>
        </p:nvSpPr>
        <p:spPr>
          <a:xfrm>
            <a:off x="5311375" y="3200550"/>
            <a:ext cx="4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4B</a:t>
            </a:r>
            <a:endParaRPr/>
          </a:p>
        </p:txBody>
      </p:sp>
      <p:sp>
        <p:nvSpPr>
          <p:cNvPr id="428" name="Google Shape;428;p34"/>
          <p:cNvSpPr/>
          <p:nvPr/>
        </p:nvSpPr>
        <p:spPr>
          <a:xfrm>
            <a:off x="4002913" y="2532800"/>
            <a:ext cx="606600" cy="45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3986275" y="2983400"/>
            <a:ext cx="639900" cy="28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finn</a:t>
            </a:r>
            <a:endParaRPr/>
          </a:p>
        </p:txBody>
      </p:sp>
      <p:sp>
        <p:nvSpPr>
          <p:cNvPr id="430" name="Google Shape;430;p34"/>
          <p:cNvSpPr/>
          <p:nvPr/>
        </p:nvSpPr>
        <p:spPr>
          <a:xfrm>
            <a:off x="5418900" y="2613100"/>
            <a:ext cx="1022100" cy="45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5610000" y="2330188"/>
            <a:ext cx="639900" cy="28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nms</a:t>
            </a:r>
            <a:endParaRPr/>
          </a:p>
        </p:txBody>
      </p:sp>
      <p:grpSp>
        <p:nvGrpSpPr>
          <p:cNvPr id="432" name="Google Shape;432;p34"/>
          <p:cNvGrpSpPr/>
          <p:nvPr/>
        </p:nvGrpSpPr>
        <p:grpSpPr>
          <a:xfrm>
            <a:off x="2056249" y="1509625"/>
            <a:ext cx="3217800" cy="400200"/>
            <a:chOff x="2056249" y="1509625"/>
            <a:chExt cx="3217800" cy="400200"/>
          </a:xfrm>
        </p:grpSpPr>
        <p:cxnSp>
          <p:nvCxnSpPr>
            <p:cNvPr id="433" name="Google Shape;433;p34"/>
            <p:cNvCxnSpPr/>
            <p:nvPr/>
          </p:nvCxnSpPr>
          <p:spPr>
            <a:xfrm>
              <a:off x="2056249" y="1847675"/>
              <a:ext cx="3217800" cy="0"/>
            </a:xfrm>
            <a:prstGeom prst="straightConnector1">
              <a:avLst/>
            </a:prstGeom>
            <a:noFill/>
            <a:ln w="19050" cap="flat" cmpd="sng">
              <a:solidFill>
                <a:schemeClr val="dk2"/>
              </a:solidFill>
              <a:prstDash val="solid"/>
              <a:round/>
              <a:headEnd type="none" w="med" len="med"/>
              <a:tailEnd type="triangle" w="med" len="med"/>
            </a:ln>
          </p:spPr>
        </p:cxnSp>
        <p:sp>
          <p:nvSpPr>
            <p:cNvPr id="434" name="Google Shape;434;p34"/>
            <p:cNvSpPr txBox="1"/>
            <p:nvPr/>
          </p:nvSpPr>
          <p:spPr>
            <a:xfrm>
              <a:off x="4081525" y="1509625"/>
              <a:ext cx="60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axis</a:t>
              </a:r>
              <a:endParaRPr/>
            </a:p>
          </p:txBody>
        </p:sp>
      </p:grpSp>
      <p:cxnSp>
        <p:nvCxnSpPr>
          <p:cNvPr id="435" name="Google Shape;435;p34"/>
          <p:cNvCxnSpPr/>
          <p:nvPr/>
        </p:nvCxnSpPr>
        <p:spPr>
          <a:xfrm>
            <a:off x="5365813" y="1152475"/>
            <a:ext cx="15300" cy="3423900"/>
          </a:xfrm>
          <a:prstGeom prst="straightConnector1">
            <a:avLst/>
          </a:prstGeom>
          <a:noFill/>
          <a:ln w="9525" cap="flat" cmpd="sng">
            <a:solidFill>
              <a:schemeClr val="dk2"/>
            </a:solidFill>
            <a:prstDash val="dash"/>
            <a:round/>
            <a:headEnd type="none" w="med" len="med"/>
            <a:tailEnd type="none" w="med" len="med"/>
          </a:ln>
        </p:spPr>
      </p:cxnSp>
      <p:grpSp>
        <p:nvGrpSpPr>
          <p:cNvPr id="436" name="Google Shape;436;p34"/>
          <p:cNvGrpSpPr/>
          <p:nvPr/>
        </p:nvGrpSpPr>
        <p:grpSpPr>
          <a:xfrm>
            <a:off x="5951549" y="1509625"/>
            <a:ext cx="931200" cy="400200"/>
            <a:chOff x="5494349" y="1509625"/>
            <a:chExt cx="931200" cy="400200"/>
          </a:xfrm>
        </p:grpSpPr>
        <p:cxnSp>
          <p:nvCxnSpPr>
            <p:cNvPr id="437" name="Google Shape;437;p34"/>
            <p:cNvCxnSpPr/>
            <p:nvPr/>
          </p:nvCxnSpPr>
          <p:spPr>
            <a:xfrm>
              <a:off x="5494349" y="1847675"/>
              <a:ext cx="931200" cy="0"/>
            </a:xfrm>
            <a:prstGeom prst="straightConnector1">
              <a:avLst/>
            </a:prstGeom>
            <a:noFill/>
            <a:ln w="19050" cap="flat" cmpd="sng">
              <a:solidFill>
                <a:schemeClr val="dk2"/>
              </a:solidFill>
              <a:prstDash val="solid"/>
              <a:round/>
              <a:headEnd type="none" w="med" len="med"/>
              <a:tailEnd type="triangle" w="med" len="med"/>
            </a:ln>
          </p:spPr>
        </p:cxnSp>
        <p:sp>
          <p:nvSpPr>
            <p:cNvPr id="438" name="Google Shape;438;p34"/>
            <p:cNvSpPr txBox="1"/>
            <p:nvPr/>
          </p:nvSpPr>
          <p:spPr>
            <a:xfrm>
              <a:off x="5626650" y="1509625"/>
              <a:ext cx="70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m-axi</a:t>
              </a:r>
              <a:endParaRPr/>
            </a:p>
          </p:txBody>
        </p:sp>
      </p:grpSp>
      <p:sp>
        <p:nvSpPr>
          <p:cNvPr id="439" name="Google Shape;439;p34"/>
          <p:cNvSpPr/>
          <p:nvPr/>
        </p:nvSpPr>
        <p:spPr>
          <a:xfrm>
            <a:off x="5432200" y="1555913"/>
            <a:ext cx="437400" cy="5190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buf</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Host Program</a:t>
            </a:r>
            <a:endParaRPr/>
          </a:p>
        </p:txBody>
      </p:sp>
      <p:sp>
        <p:nvSpPr>
          <p:cNvPr id="445" name="Google Shape;445;p35"/>
          <p:cNvSpPr txBox="1">
            <a:spLocks noGrp="1"/>
          </p:cNvSpPr>
          <p:nvPr>
            <p:ph type="body" idx="1"/>
          </p:nvPr>
        </p:nvSpPr>
        <p:spPr>
          <a:xfrm>
            <a:off x="311700" y="1152475"/>
            <a:ext cx="8520600" cy="3361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dirty="0"/>
              <a:t>We modify FINN-generated driver.py &amp; driver_base.py to adapt to our new design since it would be challenging to write from scratch</a:t>
            </a:r>
            <a:endParaRPr dirty="0"/>
          </a:p>
        </p:txBody>
      </p:sp>
      <p:sp>
        <p:nvSpPr>
          <p:cNvPr id="446" name="Google Shape;44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Host Program</a:t>
            </a:r>
            <a:endParaRPr/>
          </a:p>
        </p:txBody>
      </p:sp>
      <p:sp>
        <p:nvSpPr>
          <p:cNvPr id="452" name="Google Shape;452;p36"/>
          <p:cNvSpPr txBox="1">
            <a:spLocks noGrp="1"/>
          </p:cNvSpPr>
          <p:nvPr>
            <p:ph type="body" idx="1"/>
          </p:nvPr>
        </p:nvSpPr>
        <p:spPr>
          <a:xfrm>
            <a:off x="311700" y="1152475"/>
            <a:ext cx="8340000" cy="5727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zh-TW"/>
              <a:t>driver.py</a:t>
            </a:r>
            <a:endParaRPr/>
          </a:p>
        </p:txBody>
      </p:sp>
      <p:sp>
        <p:nvSpPr>
          <p:cNvPr id="453" name="Google Shape;45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24</a:t>
            </a:fld>
            <a:endParaRPr/>
          </a:p>
        </p:txBody>
      </p:sp>
      <p:pic>
        <p:nvPicPr>
          <p:cNvPr id="454" name="Google Shape;454;p36"/>
          <p:cNvPicPr preferRelativeResize="0"/>
          <p:nvPr/>
        </p:nvPicPr>
        <p:blipFill>
          <a:blip r:embed="rId3">
            <a:alphaModFix/>
          </a:blip>
          <a:stretch>
            <a:fillRect/>
          </a:stretch>
        </p:blipFill>
        <p:spPr>
          <a:xfrm>
            <a:off x="555475" y="1796775"/>
            <a:ext cx="4592024" cy="2866450"/>
          </a:xfrm>
          <a:prstGeom prst="rect">
            <a:avLst/>
          </a:prstGeom>
          <a:noFill/>
          <a:ln>
            <a:noFill/>
          </a:ln>
        </p:spPr>
      </p:pic>
      <p:sp>
        <p:nvSpPr>
          <p:cNvPr id="455" name="Google Shape;455;p36"/>
          <p:cNvSpPr/>
          <p:nvPr/>
        </p:nvSpPr>
        <p:spPr>
          <a:xfrm>
            <a:off x="1088975" y="3785775"/>
            <a:ext cx="2058600" cy="329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6" name="Google Shape;456;p36"/>
          <p:cNvPicPr preferRelativeResize="0"/>
          <p:nvPr/>
        </p:nvPicPr>
        <p:blipFill>
          <a:blip r:embed="rId4">
            <a:alphaModFix/>
          </a:blip>
          <a:stretch>
            <a:fillRect/>
          </a:stretch>
        </p:blipFill>
        <p:spPr>
          <a:xfrm>
            <a:off x="5008136" y="3493000"/>
            <a:ext cx="3464314" cy="524888"/>
          </a:xfrm>
          <a:prstGeom prst="rect">
            <a:avLst/>
          </a:prstGeom>
          <a:noFill/>
          <a:ln>
            <a:noFill/>
          </a:ln>
        </p:spPr>
      </p:pic>
      <p:cxnSp>
        <p:nvCxnSpPr>
          <p:cNvPr id="457" name="Google Shape;457;p36"/>
          <p:cNvCxnSpPr>
            <a:stCxn id="455" idx="3"/>
            <a:endCxn id="456" idx="1"/>
          </p:cNvCxnSpPr>
          <p:nvPr/>
        </p:nvCxnSpPr>
        <p:spPr>
          <a:xfrm rot="10800000" flipH="1">
            <a:off x="3147575" y="3755325"/>
            <a:ext cx="1860600" cy="195000"/>
          </a:xfrm>
          <a:prstGeom prst="straightConnector1">
            <a:avLst/>
          </a:prstGeom>
          <a:noFill/>
          <a:ln w="19050" cap="flat" cmpd="sng">
            <a:solidFill>
              <a:schemeClr val="dk2"/>
            </a:solidFill>
            <a:prstDash val="solid"/>
            <a:round/>
            <a:headEnd type="none" w="med" len="med"/>
            <a:tailEnd type="triangle" w="med" len="med"/>
          </a:ln>
        </p:spPr>
      </p:cxnSp>
      <p:sp>
        <p:nvSpPr>
          <p:cNvPr id="458" name="Google Shape;458;p36"/>
          <p:cNvSpPr txBox="1"/>
          <p:nvPr/>
        </p:nvSpPr>
        <p:spPr>
          <a:xfrm rot="-386681">
            <a:off x="3527282" y="3516935"/>
            <a:ext cx="1253521" cy="40030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change to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Host Program</a:t>
            </a:r>
            <a:endParaRPr/>
          </a:p>
        </p:txBody>
      </p:sp>
      <p:sp>
        <p:nvSpPr>
          <p:cNvPr id="464" name="Google Shape;464;p37"/>
          <p:cNvSpPr txBox="1">
            <a:spLocks noGrp="1"/>
          </p:cNvSpPr>
          <p:nvPr>
            <p:ph type="body" idx="1"/>
          </p:nvPr>
        </p:nvSpPr>
        <p:spPr>
          <a:xfrm>
            <a:off x="311700" y="1152475"/>
            <a:ext cx="8340000" cy="5727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zh-TW"/>
              <a:t>driver_base.py</a:t>
            </a:r>
            <a:endParaRPr/>
          </a:p>
        </p:txBody>
      </p:sp>
      <p:sp>
        <p:nvSpPr>
          <p:cNvPr id="465" name="Google Shape;46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25</a:t>
            </a:fld>
            <a:endParaRPr/>
          </a:p>
        </p:txBody>
      </p:sp>
      <p:pic>
        <p:nvPicPr>
          <p:cNvPr id="466" name="Google Shape;466;p37"/>
          <p:cNvPicPr preferRelativeResize="0"/>
          <p:nvPr/>
        </p:nvPicPr>
        <p:blipFill>
          <a:blip r:embed="rId3">
            <a:alphaModFix/>
          </a:blip>
          <a:stretch>
            <a:fillRect/>
          </a:stretch>
        </p:blipFill>
        <p:spPr>
          <a:xfrm>
            <a:off x="279849" y="1813874"/>
            <a:ext cx="5876650" cy="2147400"/>
          </a:xfrm>
          <a:prstGeom prst="rect">
            <a:avLst/>
          </a:prstGeom>
          <a:noFill/>
          <a:ln>
            <a:noFill/>
          </a:ln>
        </p:spPr>
      </p:pic>
      <p:pic>
        <p:nvPicPr>
          <p:cNvPr id="467" name="Google Shape;467;p37"/>
          <p:cNvPicPr preferRelativeResize="0"/>
          <p:nvPr/>
        </p:nvPicPr>
        <p:blipFill rotWithShape="1">
          <a:blip r:embed="rId4">
            <a:alphaModFix/>
          </a:blip>
          <a:srcRect r="44326"/>
          <a:stretch/>
        </p:blipFill>
        <p:spPr>
          <a:xfrm>
            <a:off x="2875500" y="4049975"/>
            <a:ext cx="4026000" cy="921250"/>
          </a:xfrm>
          <a:prstGeom prst="rect">
            <a:avLst/>
          </a:prstGeom>
          <a:noFill/>
          <a:ln>
            <a:noFill/>
          </a:ln>
        </p:spPr>
      </p:pic>
      <p:pic>
        <p:nvPicPr>
          <p:cNvPr id="468" name="Google Shape;468;p37"/>
          <p:cNvPicPr preferRelativeResize="0"/>
          <p:nvPr/>
        </p:nvPicPr>
        <p:blipFill>
          <a:blip r:embed="rId5">
            <a:alphaModFix/>
          </a:blip>
          <a:stretch>
            <a:fillRect/>
          </a:stretch>
        </p:blipFill>
        <p:spPr>
          <a:xfrm>
            <a:off x="6446279" y="166750"/>
            <a:ext cx="2574871" cy="3303176"/>
          </a:xfrm>
          <a:prstGeom prst="rect">
            <a:avLst/>
          </a:prstGeom>
          <a:noFill/>
          <a:ln>
            <a:noFill/>
          </a:ln>
        </p:spPr>
      </p:pic>
      <p:sp>
        <p:nvSpPr>
          <p:cNvPr id="469" name="Google Shape;469;p37"/>
          <p:cNvSpPr/>
          <p:nvPr/>
        </p:nvSpPr>
        <p:spPr>
          <a:xfrm rot="10800000">
            <a:off x="207250" y="2141900"/>
            <a:ext cx="506700" cy="6141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278900" y="3417275"/>
            <a:ext cx="323700" cy="543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164850" y="1988225"/>
            <a:ext cx="376200" cy="543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1957300" y="4313800"/>
            <a:ext cx="12045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design_1.hwh</a:t>
            </a:r>
            <a:endParaRPr/>
          </a:p>
        </p:txBody>
      </p:sp>
      <p:sp>
        <p:nvSpPr>
          <p:cNvPr id="473" name="Google Shape;473;p37"/>
          <p:cNvSpPr/>
          <p:nvPr/>
        </p:nvSpPr>
        <p:spPr>
          <a:xfrm>
            <a:off x="5456800" y="877425"/>
            <a:ext cx="12045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300">
                <a:solidFill>
                  <a:schemeClr val="dk1"/>
                </a:solidFill>
              </a:rPr>
              <a:t>xnms_hw.h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Host Program Encountered Problem</a:t>
            </a:r>
            <a:endParaRPr/>
          </a:p>
        </p:txBody>
      </p:sp>
      <p:sp>
        <p:nvSpPr>
          <p:cNvPr id="479" name="Google Shape;479;p38"/>
          <p:cNvSpPr txBox="1">
            <a:spLocks noGrp="1"/>
          </p:cNvSpPr>
          <p:nvPr>
            <p:ph type="body" idx="1"/>
          </p:nvPr>
        </p:nvSpPr>
        <p:spPr>
          <a:xfrm>
            <a:off x="311700" y="1152475"/>
            <a:ext cx="8520600" cy="3361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The host program stuck on loading bitstream and we still cannot find a solution</a:t>
            </a:r>
            <a:endParaRPr/>
          </a:p>
          <a:p>
            <a:pPr marL="914400" lvl="1" indent="-317500" algn="l" rtl="0">
              <a:lnSpc>
                <a:spcPct val="150000"/>
              </a:lnSpc>
              <a:spcBef>
                <a:spcPts val="0"/>
              </a:spcBef>
              <a:spcAft>
                <a:spcPts val="0"/>
              </a:spcAft>
              <a:buSzPts val="1400"/>
              <a:buChar char="○"/>
            </a:pPr>
            <a:r>
              <a:rPr lang="zh-TW"/>
              <a:t>So we currently put nms to PS side…</a:t>
            </a:r>
            <a:endParaRPr/>
          </a:p>
          <a:p>
            <a:pPr marL="457200" lvl="0" indent="-342900" algn="l" rtl="0">
              <a:lnSpc>
                <a:spcPct val="150000"/>
              </a:lnSpc>
              <a:spcBef>
                <a:spcPts val="0"/>
              </a:spcBef>
              <a:spcAft>
                <a:spcPts val="0"/>
              </a:spcAft>
              <a:buSzPts val="1800"/>
              <a:buChar char="●"/>
            </a:pPr>
            <a:r>
              <a:rPr lang="zh-TW"/>
              <a:t>Pynq board sometimes give “No Devices Found” error</a:t>
            </a:r>
            <a:endParaRPr/>
          </a:p>
        </p:txBody>
      </p:sp>
      <p:sp>
        <p:nvSpPr>
          <p:cNvPr id="480" name="Google Shape;48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26</a:t>
            </a:fld>
            <a:endParaRPr/>
          </a:p>
        </p:txBody>
      </p:sp>
      <p:pic>
        <p:nvPicPr>
          <p:cNvPr id="481" name="Google Shape;481;p38"/>
          <p:cNvPicPr preferRelativeResize="0"/>
          <p:nvPr/>
        </p:nvPicPr>
        <p:blipFill rotWithShape="1">
          <a:blip r:embed="rId3">
            <a:alphaModFix/>
          </a:blip>
          <a:srcRect t="79351"/>
          <a:stretch/>
        </p:blipFill>
        <p:spPr>
          <a:xfrm>
            <a:off x="1220400" y="2947923"/>
            <a:ext cx="6703199" cy="10828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TW"/>
              <a:t>Current System Flow (on PYNQ-Z2)</a:t>
            </a:r>
            <a:endParaRPr/>
          </a:p>
        </p:txBody>
      </p:sp>
      <p:sp>
        <p:nvSpPr>
          <p:cNvPr id="487" name="Google Shape;487;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27</a:t>
            </a:fld>
            <a:endParaRPr/>
          </a:p>
        </p:txBody>
      </p:sp>
      <p:grpSp>
        <p:nvGrpSpPr>
          <p:cNvPr id="488" name="Google Shape;488;p39"/>
          <p:cNvGrpSpPr/>
          <p:nvPr/>
        </p:nvGrpSpPr>
        <p:grpSpPr>
          <a:xfrm>
            <a:off x="81950" y="1379350"/>
            <a:ext cx="8853600" cy="3050086"/>
            <a:chOff x="81950" y="1379350"/>
            <a:chExt cx="8853600" cy="3050086"/>
          </a:xfrm>
        </p:grpSpPr>
        <p:grpSp>
          <p:nvGrpSpPr>
            <p:cNvPr id="489" name="Google Shape;489;p39"/>
            <p:cNvGrpSpPr/>
            <p:nvPr/>
          </p:nvGrpSpPr>
          <p:grpSpPr>
            <a:xfrm>
              <a:off x="81950" y="1379350"/>
              <a:ext cx="8853600" cy="3050086"/>
              <a:chOff x="81950" y="1379350"/>
              <a:chExt cx="8853600" cy="3050086"/>
            </a:xfrm>
          </p:grpSpPr>
          <p:cxnSp>
            <p:nvCxnSpPr>
              <p:cNvPr id="490" name="Google Shape;490;p39"/>
              <p:cNvCxnSpPr/>
              <p:nvPr/>
            </p:nvCxnSpPr>
            <p:spPr>
              <a:xfrm>
                <a:off x="630650" y="3349868"/>
                <a:ext cx="8304900" cy="0"/>
              </a:xfrm>
              <a:prstGeom prst="straightConnector1">
                <a:avLst/>
              </a:prstGeom>
              <a:noFill/>
              <a:ln w="9525" cap="flat" cmpd="sng">
                <a:solidFill>
                  <a:schemeClr val="dk2"/>
                </a:solidFill>
                <a:prstDash val="dash"/>
                <a:round/>
                <a:headEnd type="none" w="med" len="med"/>
                <a:tailEnd type="none" w="med" len="med"/>
              </a:ln>
            </p:spPr>
          </p:cxnSp>
          <p:grpSp>
            <p:nvGrpSpPr>
              <p:cNvPr id="491" name="Google Shape;491;p39"/>
              <p:cNvGrpSpPr/>
              <p:nvPr/>
            </p:nvGrpSpPr>
            <p:grpSpPr>
              <a:xfrm>
                <a:off x="81950" y="1379350"/>
                <a:ext cx="8750350" cy="3050086"/>
                <a:chOff x="81950" y="1379350"/>
                <a:chExt cx="8750350" cy="3050086"/>
              </a:xfrm>
            </p:grpSpPr>
            <p:pic>
              <p:nvPicPr>
                <p:cNvPr id="492" name="Google Shape;492;p39"/>
                <p:cNvPicPr preferRelativeResize="0"/>
                <p:nvPr/>
              </p:nvPicPr>
              <p:blipFill>
                <a:blip r:embed="rId3">
                  <a:alphaModFix/>
                </a:blip>
                <a:stretch>
                  <a:fillRect/>
                </a:stretch>
              </p:blipFill>
              <p:spPr>
                <a:xfrm>
                  <a:off x="816150" y="1379350"/>
                  <a:ext cx="1198255" cy="954503"/>
                </a:xfrm>
                <a:prstGeom prst="rect">
                  <a:avLst/>
                </a:prstGeom>
                <a:noFill/>
                <a:ln>
                  <a:noFill/>
                </a:ln>
              </p:spPr>
            </p:pic>
            <p:grpSp>
              <p:nvGrpSpPr>
                <p:cNvPr id="493" name="Google Shape;493;p39"/>
                <p:cNvGrpSpPr/>
                <p:nvPr/>
              </p:nvGrpSpPr>
              <p:grpSpPr>
                <a:xfrm>
                  <a:off x="832764" y="1398487"/>
                  <a:ext cx="7999536" cy="3030948"/>
                  <a:chOff x="832764" y="1398487"/>
                  <a:chExt cx="7999536" cy="3030948"/>
                </a:xfrm>
              </p:grpSpPr>
              <p:pic>
                <p:nvPicPr>
                  <p:cNvPr id="494" name="Google Shape;494;p39"/>
                  <p:cNvPicPr preferRelativeResize="0"/>
                  <p:nvPr/>
                </p:nvPicPr>
                <p:blipFill>
                  <a:blip r:embed="rId4">
                    <a:alphaModFix/>
                  </a:blip>
                  <a:stretch>
                    <a:fillRect/>
                  </a:stretch>
                </p:blipFill>
                <p:spPr>
                  <a:xfrm>
                    <a:off x="7559600" y="1398487"/>
                    <a:ext cx="1272700" cy="916200"/>
                  </a:xfrm>
                  <a:prstGeom prst="rect">
                    <a:avLst/>
                  </a:prstGeom>
                  <a:noFill/>
                  <a:ln>
                    <a:noFill/>
                  </a:ln>
                </p:spPr>
              </p:pic>
              <p:grpSp>
                <p:nvGrpSpPr>
                  <p:cNvPr id="495" name="Google Shape;495;p39"/>
                  <p:cNvGrpSpPr/>
                  <p:nvPr/>
                </p:nvGrpSpPr>
                <p:grpSpPr>
                  <a:xfrm>
                    <a:off x="832764" y="1999150"/>
                    <a:ext cx="7989852" cy="2430286"/>
                    <a:chOff x="832764" y="1999150"/>
                    <a:chExt cx="7989852" cy="2430286"/>
                  </a:xfrm>
                </p:grpSpPr>
                <p:grpSp>
                  <p:nvGrpSpPr>
                    <p:cNvPr id="496" name="Google Shape;496;p39"/>
                    <p:cNvGrpSpPr/>
                    <p:nvPr/>
                  </p:nvGrpSpPr>
                  <p:grpSpPr>
                    <a:xfrm>
                      <a:off x="832764" y="1999150"/>
                      <a:ext cx="7989852" cy="2430286"/>
                      <a:chOff x="450338" y="1960552"/>
                      <a:chExt cx="8485399" cy="2430286"/>
                    </a:xfrm>
                  </p:grpSpPr>
                  <p:grpSp>
                    <p:nvGrpSpPr>
                      <p:cNvPr id="497" name="Google Shape;497;p39"/>
                      <p:cNvGrpSpPr/>
                      <p:nvPr/>
                    </p:nvGrpSpPr>
                    <p:grpSpPr>
                      <a:xfrm>
                        <a:off x="450338" y="1960552"/>
                        <a:ext cx="7182199" cy="2430286"/>
                        <a:chOff x="716301" y="1650714"/>
                        <a:chExt cx="7182199" cy="2430286"/>
                      </a:xfrm>
                    </p:grpSpPr>
                    <p:sp>
                      <p:nvSpPr>
                        <p:cNvPr id="498" name="Google Shape;498;p39"/>
                        <p:cNvSpPr/>
                        <p:nvPr/>
                      </p:nvSpPr>
                      <p:spPr>
                        <a:xfrm>
                          <a:off x="6724900" y="1985388"/>
                          <a:ext cx="11736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image blending</a:t>
                          </a:r>
                          <a:endParaRPr/>
                        </a:p>
                      </p:txBody>
                    </p:sp>
                    <p:sp>
                      <p:nvSpPr>
                        <p:cNvPr id="499" name="Google Shape;499;p39"/>
                        <p:cNvSpPr/>
                        <p:nvPr/>
                      </p:nvSpPr>
                      <p:spPr>
                        <a:xfrm>
                          <a:off x="3697332" y="3508300"/>
                          <a:ext cx="10575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NN model</a:t>
                          </a:r>
                          <a:endParaRPr/>
                        </a:p>
                      </p:txBody>
                    </p:sp>
                    <p:cxnSp>
                      <p:nvCxnSpPr>
                        <p:cNvPr id="500" name="Google Shape;500;p39"/>
                        <p:cNvCxnSpPr>
                          <a:endCxn id="501" idx="1"/>
                        </p:cNvCxnSpPr>
                        <p:nvPr/>
                      </p:nvCxnSpPr>
                      <p:spPr>
                        <a:xfrm>
                          <a:off x="716301" y="2267839"/>
                          <a:ext cx="1370100" cy="3900"/>
                        </a:xfrm>
                        <a:prstGeom prst="straightConnector1">
                          <a:avLst/>
                        </a:prstGeom>
                        <a:noFill/>
                        <a:ln w="9525" cap="flat" cmpd="sng">
                          <a:solidFill>
                            <a:schemeClr val="dk2"/>
                          </a:solidFill>
                          <a:prstDash val="solid"/>
                          <a:round/>
                          <a:headEnd type="none" w="med" len="med"/>
                          <a:tailEnd type="triangle" w="med" len="med"/>
                        </a:ln>
                      </p:spPr>
                    </p:cxnSp>
                    <p:sp>
                      <p:nvSpPr>
                        <p:cNvPr id="502" name="Google Shape;502;p39"/>
                        <p:cNvSpPr/>
                        <p:nvPr/>
                      </p:nvSpPr>
                      <p:spPr>
                        <a:xfrm>
                          <a:off x="4864979" y="1987500"/>
                          <a:ext cx="10575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NMS</a:t>
                          </a:r>
                          <a:endParaRPr/>
                        </a:p>
                      </p:txBody>
                    </p:sp>
                    <p:grpSp>
                      <p:nvGrpSpPr>
                        <p:cNvPr id="503" name="Google Shape;503;p39"/>
                        <p:cNvGrpSpPr/>
                        <p:nvPr/>
                      </p:nvGrpSpPr>
                      <p:grpSpPr>
                        <a:xfrm>
                          <a:off x="817625" y="1985389"/>
                          <a:ext cx="2728276" cy="572700"/>
                          <a:chOff x="817625" y="1985389"/>
                          <a:chExt cx="2728276" cy="572700"/>
                        </a:xfrm>
                      </p:grpSpPr>
                      <p:sp>
                        <p:nvSpPr>
                          <p:cNvPr id="501" name="Google Shape;501;p39"/>
                          <p:cNvSpPr/>
                          <p:nvPr/>
                        </p:nvSpPr>
                        <p:spPr>
                          <a:xfrm>
                            <a:off x="2086401" y="1985389"/>
                            <a:ext cx="14595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image preprocessing</a:t>
                            </a:r>
                            <a:endParaRPr/>
                          </a:p>
                        </p:txBody>
                      </p:sp>
                      <p:sp>
                        <p:nvSpPr>
                          <p:cNvPr id="504" name="Google Shape;504;p39"/>
                          <p:cNvSpPr txBox="1"/>
                          <p:nvPr/>
                        </p:nvSpPr>
                        <p:spPr>
                          <a:xfrm>
                            <a:off x="817625" y="2188775"/>
                            <a:ext cx="79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t>3xHxW</a:t>
                            </a:r>
                            <a:endParaRPr sz="1200"/>
                          </a:p>
                        </p:txBody>
                      </p:sp>
                    </p:grpSp>
                    <p:sp>
                      <p:nvSpPr>
                        <p:cNvPr id="505" name="Google Shape;505;p39"/>
                        <p:cNvSpPr txBox="1"/>
                        <p:nvPr/>
                      </p:nvSpPr>
                      <p:spPr>
                        <a:xfrm>
                          <a:off x="2654928" y="3138989"/>
                          <a:ext cx="845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t>3x48x48</a:t>
                          </a:r>
                          <a:endParaRPr sz="1200"/>
                        </a:p>
                      </p:txBody>
                    </p:sp>
                    <p:cxnSp>
                      <p:nvCxnSpPr>
                        <p:cNvPr id="506" name="Google Shape;506;p39"/>
                        <p:cNvCxnSpPr>
                          <a:stCxn id="499" idx="3"/>
                          <a:endCxn id="502" idx="1"/>
                        </p:cNvCxnSpPr>
                        <p:nvPr/>
                      </p:nvCxnSpPr>
                      <p:spPr>
                        <a:xfrm rot="10800000" flipH="1">
                          <a:off x="4754832" y="2273950"/>
                          <a:ext cx="110100" cy="152070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39"/>
                        <p:cNvCxnSpPr>
                          <a:stCxn id="502" idx="3"/>
                          <a:endCxn id="498" idx="1"/>
                        </p:cNvCxnSpPr>
                        <p:nvPr/>
                      </p:nvCxnSpPr>
                      <p:spPr>
                        <a:xfrm rot="10800000" flipH="1">
                          <a:off x="5922479" y="2271750"/>
                          <a:ext cx="802500" cy="2100"/>
                        </a:xfrm>
                        <a:prstGeom prst="straightConnector1">
                          <a:avLst/>
                        </a:prstGeom>
                        <a:noFill/>
                        <a:ln w="9525" cap="flat" cmpd="sng">
                          <a:solidFill>
                            <a:schemeClr val="dk2"/>
                          </a:solidFill>
                          <a:prstDash val="solid"/>
                          <a:round/>
                          <a:headEnd type="none" w="med" len="med"/>
                          <a:tailEnd type="triangle" w="med" len="med"/>
                        </a:ln>
                      </p:spPr>
                    </p:cxnSp>
                    <p:sp>
                      <p:nvSpPr>
                        <p:cNvPr id="508" name="Google Shape;508;p39"/>
                        <p:cNvSpPr txBox="1"/>
                        <p:nvPr/>
                      </p:nvSpPr>
                      <p:spPr>
                        <a:xfrm>
                          <a:off x="4864971" y="3139000"/>
                          <a:ext cx="123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t>SxSx(5B+C)</a:t>
                          </a:r>
                          <a:endParaRPr sz="1200"/>
                        </a:p>
                      </p:txBody>
                    </p:sp>
                    <p:cxnSp>
                      <p:nvCxnSpPr>
                        <p:cNvPr id="509" name="Google Shape;509;p39"/>
                        <p:cNvCxnSpPr>
                          <a:stCxn id="501" idx="3"/>
                          <a:endCxn id="499" idx="1"/>
                        </p:cNvCxnSpPr>
                        <p:nvPr/>
                      </p:nvCxnSpPr>
                      <p:spPr>
                        <a:xfrm>
                          <a:off x="3545901" y="2271739"/>
                          <a:ext cx="151500" cy="1522800"/>
                        </a:xfrm>
                        <a:prstGeom prst="straightConnector1">
                          <a:avLst/>
                        </a:prstGeom>
                        <a:noFill/>
                        <a:ln w="9525" cap="flat" cmpd="sng">
                          <a:solidFill>
                            <a:schemeClr val="dk2"/>
                          </a:solidFill>
                          <a:prstDash val="solid"/>
                          <a:round/>
                          <a:headEnd type="none" w="med" len="med"/>
                          <a:tailEnd type="triangle" w="med" len="med"/>
                        </a:ln>
                      </p:spPr>
                    </p:cxnSp>
                    <p:sp>
                      <p:nvSpPr>
                        <p:cNvPr id="510" name="Google Shape;510;p39"/>
                        <p:cNvSpPr txBox="1"/>
                        <p:nvPr/>
                      </p:nvSpPr>
                      <p:spPr>
                        <a:xfrm>
                          <a:off x="5513280" y="1650714"/>
                          <a:ext cx="162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1"/>
                              </a:solidFill>
                            </a:rPr>
                            <a:t>class,score,</a:t>
                          </a:r>
                          <a:r>
                            <a:rPr lang="zh-TW" sz="1200"/>
                            <a:t>x,y,h,w</a:t>
                          </a:r>
                          <a:endParaRPr sz="1200"/>
                        </a:p>
                      </p:txBody>
                    </p:sp>
                  </p:grpSp>
                  <p:cxnSp>
                    <p:nvCxnSpPr>
                      <p:cNvPr id="511" name="Google Shape;511;p39"/>
                      <p:cNvCxnSpPr>
                        <a:stCxn id="498" idx="3"/>
                      </p:cNvCxnSpPr>
                      <p:nvPr/>
                    </p:nvCxnSpPr>
                    <p:spPr>
                      <a:xfrm>
                        <a:off x="7632538" y="2581575"/>
                        <a:ext cx="1303200" cy="4200"/>
                      </a:xfrm>
                      <a:prstGeom prst="straightConnector1">
                        <a:avLst/>
                      </a:prstGeom>
                      <a:noFill/>
                      <a:ln w="9525" cap="flat" cmpd="sng">
                        <a:solidFill>
                          <a:schemeClr val="dk2"/>
                        </a:solidFill>
                        <a:prstDash val="solid"/>
                        <a:round/>
                        <a:headEnd type="none" w="med" len="med"/>
                        <a:tailEnd type="triangle" w="med" len="med"/>
                      </a:ln>
                    </p:spPr>
                  </p:cxnSp>
                </p:grpSp>
                <p:sp>
                  <p:nvSpPr>
                    <p:cNvPr id="512" name="Google Shape;512;p39"/>
                    <p:cNvSpPr txBox="1"/>
                    <p:nvPr/>
                  </p:nvSpPr>
                  <p:spPr>
                    <a:xfrm>
                      <a:off x="7836761" y="2537211"/>
                      <a:ext cx="744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t>3xHxW</a:t>
                      </a:r>
                      <a:endParaRPr sz="1200"/>
                    </a:p>
                  </p:txBody>
                </p:sp>
              </p:grpSp>
            </p:grpSp>
            <p:sp>
              <p:nvSpPr>
                <p:cNvPr id="513" name="Google Shape;513;p39"/>
                <p:cNvSpPr txBox="1"/>
                <p:nvPr/>
              </p:nvSpPr>
              <p:spPr>
                <a:xfrm>
                  <a:off x="81950" y="2371650"/>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PS</a:t>
                  </a:r>
                  <a:endParaRPr/>
                </a:p>
              </p:txBody>
            </p:sp>
          </p:grpSp>
        </p:grpSp>
        <p:sp>
          <p:nvSpPr>
            <p:cNvPr id="514" name="Google Shape;514;p39"/>
            <p:cNvSpPr txBox="1"/>
            <p:nvPr/>
          </p:nvSpPr>
          <p:spPr>
            <a:xfrm>
              <a:off x="81950" y="37216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PL</a:t>
              </a:r>
              <a:endParaRPr/>
            </a:p>
          </p:txBody>
        </p:sp>
      </p:grpSp>
      <p:sp>
        <p:nvSpPr>
          <p:cNvPr id="515" name="Google Shape;515;p39"/>
          <p:cNvSpPr/>
          <p:nvPr/>
        </p:nvSpPr>
        <p:spPr>
          <a:xfrm>
            <a:off x="4572000" y="2273350"/>
            <a:ext cx="1308600" cy="69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388B-1339-1299-7610-B23F7F7D7640}"/>
              </a:ext>
            </a:extLst>
          </p:cNvPr>
          <p:cNvSpPr>
            <a:spLocks noGrp="1"/>
          </p:cNvSpPr>
          <p:nvPr>
            <p:ph type="title"/>
          </p:nvPr>
        </p:nvSpPr>
        <p:spPr/>
        <p:txBody>
          <a:bodyPr>
            <a:normAutofit fontScale="90000"/>
          </a:bodyPr>
          <a:lstStyle/>
          <a:p>
            <a:r>
              <a:rPr lang="en-TW" dirty="0"/>
              <a:t>Conclusion</a:t>
            </a:r>
          </a:p>
        </p:txBody>
      </p:sp>
      <p:sp>
        <p:nvSpPr>
          <p:cNvPr id="3" name="Text Placeholder 2">
            <a:extLst>
              <a:ext uri="{FF2B5EF4-FFF2-40B4-BE49-F238E27FC236}">
                <a16:creationId xmlns:a16="http://schemas.microsoft.com/office/drawing/2014/main" id="{FA9615C3-CFA7-086E-287A-DAE91EE2A358}"/>
              </a:ext>
            </a:extLst>
          </p:cNvPr>
          <p:cNvSpPr>
            <a:spLocks noGrp="1"/>
          </p:cNvSpPr>
          <p:nvPr>
            <p:ph type="body" idx="1"/>
          </p:nvPr>
        </p:nvSpPr>
        <p:spPr/>
        <p:txBody>
          <a:bodyPr/>
          <a:lstStyle/>
          <a:p>
            <a:pPr>
              <a:lnSpc>
                <a:spcPct val="150000"/>
              </a:lnSpc>
            </a:pPr>
            <a:r>
              <a:rPr lang="zh-TW" dirty="0"/>
              <a:t>YOLOv1 needs pretrained weights to prevent overfitting</a:t>
            </a:r>
            <a:r>
              <a:rPr lang="en-US" altLang="zh-TW" dirty="0"/>
              <a:t>, since we modify the model structure, we cannot directly load original pretrained weights, and we don’t have time to pretrain on large dataset like ImageNet, either.</a:t>
            </a:r>
          </a:p>
          <a:p>
            <a:pPr>
              <a:lnSpc>
                <a:spcPct val="150000"/>
              </a:lnSpc>
            </a:pPr>
            <a:r>
              <a:rPr lang="en-US" dirty="0"/>
              <a:t>We don’t familiar with how to stitch FINN model and other IPs together, so it is still a major problem to be solved.</a:t>
            </a:r>
            <a:endParaRPr lang="en-TW" dirty="0"/>
          </a:p>
        </p:txBody>
      </p:sp>
      <p:sp>
        <p:nvSpPr>
          <p:cNvPr id="4" name="Slide Number Placeholder 3">
            <a:extLst>
              <a:ext uri="{FF2B5EF4-FFF2-40B4-BE49-F238E27FC236}">
                <a16:creationId xmlns:a16="http://schemas.microsoft.com/office/drawing/2014/main" id="{5900ABB2-891D-8382-B97E-E8156BF7C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28</a:t>
            </a:fld>
            <a:endParaRPr lang="zh-TW" altLang="en-US"/>
          </a:p>
        </p:txBody>
      </p:sp>
      <p:pic>
        <p:nvPicPr>
          <p:cNvPr id="6" name="Picture 5">
            <a:extLst>
              <a:ext uri="{FF2B5EF4-FFF2-40B4-BE49-F238E27FC236}">
                <a16:creationId xmlns:a16="http://schemas.microsoft.com/office/drawing/2014/main" id="{66953051-277B-FAE3-46A4-0CF02AA04AAA}"/>
              </a:ext>
            </a:extLst>
          </p:cNvPr>
          <p:cNvPicPr>
            <a:picLocks noChangeAspect="1"/>
          </p:cNvPicPr>
          <p:nvPr/>
        </p:nvPicPr>
        <p:blipFill>
          <a:blip r:embed="rId2"/>
          <a:stretch>
            <a:fillRect/>
          </a:stretch>
        </p:blipFill>
        <p:spPr>
          <a:xfrm>
            <a:off x="5194494" y="3157829"/>
            <a:ext cx="2842667" cy="1666391"/>
          </a:xfrm>
          <a:prstGeom prst="rect">
            <a:avLst/>
          </a:prstGeom>
        </p:spPr>
      </p:pic>
    </p:spTree>
    <p:extLst>
      <p:ext uri="{BB962C8B-B14F-4D97-AF65-F5344CB8AC3E}">
        <p14:creationId xmlns:p14="http://schemas.microsoft.com/office/powerpoint/2010/main" val="778435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Reference</a:t>
            </a:r>
            <a:endParaRPr/>
          </a:p>
        </p:txBody>
      </p:sp>
      <p:sp>
        <p:nvSpPr>
          <p:cNvPr id="528" name="Google Shape;528;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90500" lvl="0" indent="0" algn="l" rtl="0">
              <a:lnSpc>
                <a:spcPct val="91283"/>
              </a:lnSpc>
              <a:spcBef>
                <a:spcPts val="600"/>
              </a:spcBef>
              <a:spcAft>
                <a:spcPts val="0"/>
              </a:spcAft>
              <a:buClr>
                <a:schemeClr val="dk1"/>
              </a:buClr>
              <a:buSzPts val="1100"/>
              <a:buFont typeface="Arial"/>
              <a:buNone/>
            </a:pPr>
            <a:r>
              <a:rPr lang="zh-TW" sz="1200" u="sng" dirty="0">
                <a:solidFill>
                  <a:schemeClr val="hlink"/>
                </a:solidFill>
                <a:highlight>
                  <a:srgbClr val="FFFFFF"/>
                </a:highlight>
                <a:hlinkClick r:id="rId3"/>
              </a:rPr>
              <a:t>You Only Look Once: Unified, Real-Time Object Detection</a:t>
            </a:r>
            <a:endParaRPr sz="1200" dirty="0">
              <a:solidFill>
                <a:schemeClr val="dk1"/>
              </a:solidFill>
              <a:highlight>
                <a:srgbClr val="FFFFFF"/>
              </a:highlight>
            </a:endParaRPr>
          </a:p>
          <a:p>
            <a:pPr marL="190500" lvl="0" indent="0" algn="l" rtl="0">
              <a:lnSpc>
                <a:spcPct val="91283"/>
              </a:lnSpc>
              <a:spcBef>
                <a:spcPts val="900"/>
              </a:spcBef>
              <a:spcAft>
                <a:spcPts val="0"/>
              </a:spcAft>
              <a:buNone/>
            </a:pPr>
            <a:r>
              <a:rPr lang="zh-TW" sz="1200" u="sng" dirty="0">
                <a:solidFill>
                  <a:schemeClr val="hlink"/>
                </a:solidFill>
                <a:highlight>
                  <a:srgbClr val="FFFFFF"/>
                </a:highlight>
                <a:hlinkClick r:id="rId4"/>
              </a:rPr>
              <a:t>LPYOLO: Low Precision YOLO for Face Detection on FPGA</a:t>
            </a:r>
            <a:endParaRPr sz="1200" dirty="0">
              <a:solidFill>
                <a:schemeClr val="dk1"/>
              </a:solidFill>
              <a:highlight>
                <a:srgbClr val="FFFFFF"/>
              </a:highlight>
            </a:endParaRPr>
          </a:p>
          <a:p>
            <a:pPr marL="190500" lvl="0" indent="0" algn="l" rtl="0">
              <a:lnSpc>
                <a:spcPct val="91283"/>
              </a:lnSpc>
              <a:spcBef>
                <a:spcPts val="900"/>
              </a:spcBef>
              <a:spcAft>
                <a:spcPts val="0"/>
              </a:spcAft>
              <a:buNone/>
            </a:pPr>
            <a:r>
              <a:rPr lang="zh-TW" sz="1200" u="sng" dirty="0">
                <a:solidFill>
                  <a:schemeClr val="hlink"/>
                </a:solidFill>
                <a:highlight>
                  <a:schemeClr val="lt1"/>
                </a:highlight>
                <a:hlinkClick r:id="rId5"/>
              </a:rPr>
              <a:t>Lightweight CNN Image Classifier with On-chip Preprocessing</a:t>
            </a:r>
            <a:r>
              <a:rPr lang="zh-TW" sz="1200" u="sng" dirty="0">
                <a:solidFill>
                  <a:schemeClr val="dk1"/>
                </a:solidFill>
                <a:highlight>
                  <a:schemeClr val="lt1"/>
                </a:highlight>
              </a:rPr>
              <a:t> </a:t>
            </a:r>
            <a:r>
              <a:rPr lang="zh-TW" sz="1200" dirty="0">
                <a:solidFill>
                  <a:schemeClr val="dk1"/>
                </a:solidFill>
                <a:highlight>
                  <a:schemeClr val="lt1"/>
                </a:highlight>
              </a:rPr>
              <a:t> </a:t>
            </a:r>
            <a:endParaRPr sz="1200" dirty="0">
              <a:solidFill>
                <a:schemeClr val="dk1"/>
              </a:solidFill>
              <a:highlight>
                <a:schemeClr val="lt1"/>
              </a:highlight>
            </a:endParaRPr>
          </a:p>
          <a:p>
            <a:pPr marL="190500" lvl="0" indent="0" algn="l" rtl="0">
              <a:lnSpc>
                <a:spcPct val="91283"/>
              </a:lnSpc>
              <a:spcBef>
                <a:spcPts val="900"/>
              </a:spcBef>
              <a:spcAft>
                <a:spcPts val="0"/>
              </a:spcAft>
              <a:buClr>
                <a:schemeClr val="dk1"/>
              </a:buClr>
              <a:buSzPts val="1100"/>
              <a:buFont typeface="Arial"/>
              <a:buNone/>
            </a:pPr>
            <a:r>
              <a:rPr lang="zh-TW" sz="1200" u="sng" dirty="0">
                <a:solidFill>
                  <a:schemeClr val="hlink"/>
                </a:solidFill>
                <a:highlight>
                  <a:schemeClr val="lt1"/>
                </a:highlight>
                <a:hlinkClick r:id="rId6"/>
              </a:rPr>
              <a:t>Xilinx_QNN-MO-PYNQ_tiny-yolo-image</a:t>
            </a:r>
            <a:endParaRPr sz="1200" dirty="0">
              <a:solidFill>
                <a:schemeClr val="dk1"/>
              </a:solidFill>
              <a:highlight>
                <a:srgbClr val="FFFFFF"/>
              </a:highlight>
            </a:endParaRPr>
          </a:p>
          <a:p>
            <a:pPr marL="190500" lvl="0" indent="0" algn="l" rtl="0">
              <a:lnSpc>
                <a:spcPct val="91283"/>
              </a:lnSpc>
              <a:spcBef>
                <a:spcPts val="900"/>
              </a:spcBef>
              <a:spcAft>
                <a:spcPts val="0"/>
              </a:spcAft>
              <a:buClr>
                <a:schemeClr val="dk1"/>
              </a:buClr>
              <a:buSzPts val="1100"/>
              <a:buFont typeface="Arial"/>
              <a:buNone/>
            </a:pPr>
            <a:r>
              <a:rPr lang="zh-TW" sz="1200" u="sng" dirty="0">
                <a:solidFill>
                  <a:schemeClr val="hlink"/>
                </a:solidFill>
                <a:highlight>
                  <a:srgbClr val="FFFFFF"/>
                </a:highlight>
                <a:hlinkClick r:id="rId7"/>
              </a:rPr>
              <a:t>Fixed Point Implementation of Tiny-Yolo-v2 using OpenCL on FPGA</a:t>
            </a:r>
            <a:endParaRPr sz="1200" dirty="0">
              <a:solidFill>
                <a:schemeClr val="dk1"/>
              </a:solidFill>
              <a:highlight>
                <a:srgbClr val="FFFFFF"/>
              </a:highlight>
            </a:endParaRPr>
          </a:p>
          <a:p>
            <a:pPr marL="0" lvl="0" indent="0" algn="l" rtl="0">
              <a:lnSpc>
                <a:spcPct val="91283"/>
              </a:lnSpc>
              <a:spcBef>
                <a:spcPts val="900"/>
              </a:spcBef>
              <a:spcAft>
                <a:spcPts val="0"/>
              </a:spcAft>
              <a:buClr>
                <a:schemeClr val="dk1"/>
              </a:buClr>
              <a:buSzPts val="1100"/>
              <a:buFont typeface="Arial"/>
              <a:buNone/>
            </a:pPr>
            <a:endParaRPr sz="1200" dirty="0">
              <a:solidFill>
                <a:schemeClr val="dk1"/>
              </a:solidFill>
              <a:highlight>
                <a:srgbClr val="FFFFFF"/>
              </a:highlight>
            </a:endParaRPr>
          </a:p>
          <a:p>
            <a:pPr marL="190500" lvl="0" indent="0" algn="l" rtl="0">
              <a:lnSpc>
                <a:spcPct val="91283"/>
              </a:lnSpc>
              <a:spcBef>
                <a:spcPts val="900"/>
              </a:spcBef>
              <a:spcAft>
                <a:spcPts val="0"/>
              </a:spcAft>
              <a:buClr>
                <a:schemeClr val="dk1"/>
              </a:buClr>
              <a:buSzPts val="1100"/>
              <a:buFont typeface="Arial"/>
              <a:buNone/>
            </a:pPr>
            <a:endParaRPr sz="1200" dirty="0">
              <a:solidFill>
                <a:schemeClr val="dk1"/>
              </a:solidFill>
              <a:highlight>
                <a:srgbClr val="FFFFFF"/>
              </a:highlight>
            </a:endParaRPr>
          </a:p>
          <a:p>
            <a:pPr marL="0" lvl="0" indent="0" algn="l" rtl="0">
              <a:spcBef>
                <a:spcPts val="900"/>
              </a:spcBef>
              <a:spcAft>
                <a:spcPts val="1200"/>
              </a:spcAft>
              <a:buNone/>
            </a:pPr>
            <a:endParaRPr dirty="0"/>
          </a:p>
        </p:txBody>
      </p:sp>
      <p:sp>
        <p:nvSpPr>
          <p:cNvPr id="529" name="Google Shape;52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Object Detection</a:t>
            </a:r>
            <a:r>
              <a:rPr lang="en-US" altLang="zh-TW"/>
              <a:t> – YOLOv1</a:t>
            </a:r>
            <a:endParaRPr dirty="0"/>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altLang="zh-TW" dirty="0"/>
              <a:t>An </a:t>
            </a:r>
            <a:r>
              <a:rPr lang="zh-TW"/>
              <a:t>one</a:t>
            </a:r>
            <a:r>
              <a:rPr lang="zh-TW" dirty="0"/>
              <a:t>-stage frameworks for object </a:t>
            </a:r>
            <a:r>
              <a:rPr lang="zh-TW"/>
              <a:t>detection task</a:t>
            </a:r>
            <a:endParaRPr dirty="0"/>
          </a:p>
          <a:p>
            <a:pPr marL="457200" lvl="0" indent="0" algn="l" rtl="0">
              <a:lnSpc>
                <a:spcPct val="150000"/>
              </a:lnSpc>
              <a:spcBef>
                <a:spcPts val="1200"/>
              </a:spcBef>
              <a:spcAft>
                <a:spcPts val="0"/>
              </a:spcAft>
              <a:buNone/>
            </a:pPr>
            <a:endParaRPr dirty="0"/>
          </a:p>
          <a:p>
            <a:pPr marL="0" lvl="0" indent="0" algn="l" rtl="0">
              <a:lnSpc>
                <a:spcPct val="150000"/>
              </a:lnSpc>
              <a:spcBef>
                <a:spcPts val="1200"/>
              </a:spcBef>
              <a:spcAft>
                <a:spcPts val="1200"/>
              </a:spcAft>
              <a:buNone/>
            </a:pPr>
            <a:endParaRPr dirty="0"/>
          </a:p>
        </p:txBody>
      </p:sp>
      <p:pic>
        <p:nvPicPr>
          <p:cNvPr id="79" name="Google Shape;79;p16"/>
          <p:cNvPicPr preferRelativeResize="0"/>
          <p:nvPr/>
        </p:nvPicPr>
        <p:blipFill>
          <a:blip r:embed="rId3">
            <a:alphaModFix/>
          </a:blip>
          <a:stretch>
            <a:fillRect/>
          </a:stretch>
        </p:blipFill>
        <p:spPr>
          <a:xfrm>
            <a:off x="464575" y="2745275"/>
            <a:ext cx="2886824" cy="1189925"/>
          </a:xfrm>
          <a:prstGeom prst="rect">
            <a:avLst/>
          </a:prstGeom>
          <a:noFill/>
          <a:ln>
            <a:noFill/>
          </a:ln>
        </p:spPr>
      </p:pic>
      <p:sp>
        <p:nvSpPr>
          <p:cNvPr id="80" name="Google Shape;8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a:t>
            </a:fld>
            <a:endParaRPr/>
          </a:p>
        </p:txBody>
      </p:sp>
      <p:pic>
        <p:nvPicPr>
          <p:cNvPr id="81" name="Google Shape;81;p16"/>
          <p:cNvPicPr preferRelativeResize="0"/>
          <p:nvPr/>
        </p:nvPicPr>
        <p:blipFill>
          <a:blip r:embed="rId4">
            <a:alphaModFix/>
          </a:blip>
          <a:stretch>
            <a:fillRect/>
          </a:stretch>
        </p:blipFill>
        <p:spPr>
          <a:xfrm>
            <a:off x="3628775" y="1734775"/>
            <a:ext cx="5017324" cy="3088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System Flow (on PYNQ-Z2)</a:t>
            </a:r>
            <a:endParaRPr/>
          </a:p>
        </p:txBody>
      </p:sp>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a:t>
            </a:fld>
            <a:endParaRPr/>
          </a:p>
        </p:txBody>
      </p:sp>
      <p:grpSp>
        <p:nvGrpSpPr>
          <p:cNvPr id="70" name="Google Shape;70;p15"/>
          <p:cNvGrpSpPr/>
          <p:nvPr/>
        </p:nvGrpSpPr>
        <p:grpSpPr>
          <a:xfrm>
            <a:off x="81950" y="1379350"/>
            <a:ext cx="8853600" cy="3420411"/>
            <a:chOff x="81950" y="1379350"/>
            <a:chExt cx="8853600" cy="3420411"/>
          </a:xfrm>
        </p:grpSpPr>
        <p:grpSp>
          <p:nvGrpSpPr>
            <p:cNvPr id="71" name="Google Shape;71;p15"/>
            <p:cNvGrpSpPr/>
            <p:nvPr/>
          </p:nvGrpSpPr>
          <p:grpSpPr>
            <a:xfrm>
              <a:off x="81950" y="1379350"/>
              <a:ext cx="8853600" cy="3420411"/>
              <a:chOff x="81950" y="1379350"/>
              <a:chExt cx="8853600" cy="3420411"/>
            </a:xfrm>
          </p:grpSpPr>
          <p:cxnSp>
            <p:nvCxnSpPr>
              <p:cNvPr id="72" name="Google Shape;72;p15"/>
              <p:cNvCxnSpPr/>
              <p:nvPr/>
            </p:nvCxnSpPr>
            <p:spPr>
              <a:xfrm>
                <a:off x="630650" y="3349868"/>
                <a:ext cx="8304900" cy="0"/>
              </a:xfrm>
              <a:prstGeom prst="straightConnector1">
                <a:avLst/>
              </a:prstGeom>
              <a:noFill/>
              <a:ln w="9525" cap="flat" cmpd="sng">
                <a:solidFill>
                  <a:schemeClr val="dk2"/>
                </a:solidFill>
                <a:prstDash val="dash"/>
                <a:round/>
                <a:headEnd type="none" w="med" len="med"/>
                <a:tailEnd type="none" w="med" len="med"/>
              </a:ln>
            </p:spPr>
          </p:cxnSp>
          <p:grpSp>
            <p:nvGrpSpPr>
              <p:cNvPr id="73" name="Google Shape;73;p15"/>
              <p:cNvGrpSpPr/>
              <p:nvPr/>
            </p:nvGrpSpPr>
            <p:grpSpPr>
              <a:xfrm>
                <a:off x="81950" y="1379350"/>
                <a:ext cx="8750350" cy="3420411"/>
                <a:chOff x="81950" y="1379350"/>
                <a:chExt cx="8750350" cy="3420411"/>
              </a:xfrm>
            </p:grpSpPr>
            <p:pic>
              <p:nvPicPr>
                <p:cNvPr id="74" name="Google Shape;74;p15"/>
                <p:cNvPicPr preferRelativeResize="0"/>
                <p:nvPr/>
              </p:nvPicPr>
              <p:blipFill>
                <a:blip r:embed="rId3">
                  <a:alphaModFix/>
                </a:blip>
                <a:stretch>
                  <a:fillRect/>
                </a:stretch>
              </p:blipFill>
              <p:spPr>
                <a:xfrm>
                  <a:off x="816150" y="1379350"/>
                  <a:ext cx="1198255" cy="954503"/>
                </a:xfrm>
                <a:prstGeom prst="rect">
                  <a:avLst/>
                </a:prstGeom>
                <a:noFill/>
                <a:ln>
                  <a:noFill/>
                </a:ln>
              </p:spPr>
            </p:pic>
            <p:grpSp>
              <p:nvGrpSpPr>
                <p:cNvPr id="75" name="Google Shape;75;p15"/>
                <p:cNvGrpSpPr/>
                <p:nvPr/>
              </p:nvGrpSpPr>
              <p:grpSpPr>
                <a:xfrm>
                  <a:off x="832764" y="1398487"/>
                  <a:ext cx="7999536" cy="3401273"/>
                  <a:chOff x="832764" y="1398487"/>
                  <a:chExt cx="7999536" cy="3401273"/>
                </a:xfrm>
              </p:grpSpPr>
              <p:pic>
                <p:nvPicPr>
                  <p:cNvPr id="76" name="Google Shape;76;p15"/>
                  <p:cNvPicPr preferRelativeResize="0"/>
                  <p:nvPr/>
                </p:nvPicPr>
                <p:blipFill>
                  <a:blip r:embed="rId4">
                    <a:alphaModFix/>
                  </a:blip>
                  <a:stretch>
                    <a:fillRect/>
                  </a:stretch>
                </p:blipFill>
                <p:spPr>
                  <a:xfrm>
                    <a:off x="7559600" y="1398487"/>
                    <a:ext cx="1272700" cy="916200"/>
                  </a:xfrm>
                  <a:prstGeom prst="rect">
                    <a:avLst/>
                  </a:prstGeom>
                  <a:noFill/>
                  <a:ln>
                    <a:noFill/>
                  </a:ln>
                </p:spPr>
              </p:pic>
              <p:grpSp>
                <p:nvGrpSpPr>
                  <p:cNvPr id="77" name="Google Shape;77;p15"/>
                  <p:cNvGrpSpPr/>
                  <p:nvPr/>
                </p:nvGrpSpPr>
                <p:grpSpPr>
                  <a:xfrm>
                    <a:off x="832764" y="2333823"/>
                    <a:ext cx="7989852" cy="2465938"/>
                    <a:chOff x="832764" y="2333823"/>
                    <a:chExt cx="7989852" cy="2465938"/>
                  </a:xfrm>
                </p:grpSpPr>
                <p:grpSp>
                  <p:nvGrpSpPr>
                    <p:cNvPr id="78" name="Google Shape;78;p15"/>
                    <p:cNvGrpSpPr/>
                    <p:nvPr/>
                  </p:nvGrpSpPr>
                  <p:grpSpPr>
                    <a:xfrm>
                      <a:off x="832764" y="2333823"/>
                      <a:ext cx="7989852" cy="2465938"/>
                      <a:chOff x="450338" y="2295225"/>
                      <a:chExt cx="8485399" cy="2465938"/>
                    </a:xfrm>
                  </p:grpSpPr>
                  <p:grpSp>
                    <p:nvGrpSpPr>
                      <p:cNvPr id="79" name="Google Shape;79;p15"/>
                      <p:cNvGrpSpPr/>
                      <p:nvPr/>
                    </p:nvGrpSpPr>
                    <p:grpSpPr>
                      <a:xfrm>
                        <a:off x="450338" y="2295225"/>
                        <a:ext cx="7562182" cy="2465938"/>
                        <a:chOff x="716301" y="1985388"/>
                        <a:chExt cx="7562182" cy="2465938"/>
                      </a:xfrm>
                    </p:grpSpPr>
                    <p:sp>
                      <p:nvSpPr>
                        <p:cNvPr id="80" name="Google Shape;80;p15"/>
                        <p:cNvSpPr/>
                        <p:nvPr/>
                      </p:nvSpPr>
                      <p:spPr>
                        <a:xfrm>
                          <a:off x="6724900" y="1985388"/>
                          <a:ext cx="11736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image blending</a:t>
                          </a:r>
                          <a:endParaRPr/>
                        </a:p>
                      </p:txBody>
                    </p:sp>
                    <p:sp>
                      <p:nvSpPr>
                        <p:cNvPr id="81" name="Google Shape;81;p15"/>
                        <p:cNvSpPr/>
                        <p:nvPr/>
                      </p:nvSpPr>
                      <p:spPr>
                        <a:xfrm>
                          <a:off x="3697332" y="3508300"/>
                          <a:ext cx="10575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NN model</a:t>
                          </a:r>
                          <a:endParaRPr/>
                        </a:p>
                      </p:txBody>
                    </p:sp>
                    <p:cxnSp>
                      <p:nvCxnSpPr>
                        <p:cNvPr id="82" name="Google Shape;82;p15"/>
                        <p:cNvCxnSpPr>
                          <a:endCxn id="83" idx="1"/>
                        </p:cNvCxnSpPr>
                        <p:nvPr/>
                      </p:nvCxnSpPr>
                      <p:spPr>
                        <a:xfrm>
                          <a:off x="716301" y="2267839"/>
                          <a:ext cx="1370100" cy="3900"/>
                        </a:xfrm>
                        <a:prstGeom prst="straightConnector1">
                          <a:avLst/>
                        </a:prstGeom>
                        <a:noFill/>
                        <a:ln w="9525" cap="flat" cmpd="sng">
                          <a:solidFill>
                            <a:schemeClr val="dk2"/>
                          </a:solidFill>
                          <a:prstDash val="solid"/>
                          <a:round/>
                          <a:headEnd type="none" w="med" len="med"/>
                          <a:tailEnd type="triangle" w="med" len="med"/>
                        </a:ln>
                      </p:spPr>
                    </p:cxnSp>
                    <p:sp>
                      <p:nvSpPr>
                        <p:cNvPr id="84" name="Google Shape;84;p15"/>
                        <p:cNvSpPr/>
                        <p:nvPr/>
                      </p:nvSpPr>
                      <p:spPr>
                        <a:xfrm>
                          <a:off x="5464132" y="3508300"/>
                          <a:ext cx="10575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NMS</a:t>
                          </a:r>
                          <a:endParaRPr/>
                        </a:p>
                      </p:txBody>
                    </p:sp>
                    <p:grpSp>
                      <p:nvGrpSpPr>
                        <p:cNvPr id="85" name="Google Shape;85;p15"/>
                        <p:cNvGrpSpPr/>
                        <p:nvPr/>
                      </p:nvGrpSpPr>
                      <p:grpSpPr>
                        <a:xfrm>
                          <a:off x="817625" y="1985389"/>
                          <a:ext cx="2800276" cy="572700"/>
                          <a:chOff x="817625" y="1985389"/>
                          <a:chExt cx="2800276" cy="572700"/>
                        </a:xfrm>
                      </p:grpSpPr>
                      <p:sp>
                        <p:nvSpPr>
                          <p:cNvPr id="83" name="Google Shape;83;p15"/>
                          <p:cNvSpPr/>
                          <p:nvPr/>
                        </p:nvSpPr>
                        <p:spPr>
                          <a:xfrm>
                            <a:off x="2086401" y="1985389"/>
                            <a:ext cx="15315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image preprocessing</a:t>
                            </a:r>
                            <a:endParaRPr/>
                          </a:p>
                        </p:txBody>
                      </p:sp>
                      <p:sp>
                        <p:nvSpPr>
                          <p:cNvPr id="86" name="Google Shape;86;p15"/>
                          <p:cNvSpPr txBox="1"/>
                          <p:nvPr/>
                        </p:nvSpPr>
                        <p:spPr>
                          <a:xfrm>
                            <a:off x="817625" y="2188775"/>
                            <a:ext cx="79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t>3xHxW</a:t>
                            </a:r>
                            <a:endParaRPr sz="1200"/>
                          </a:p>
                        </p:txBody>
                      </p:sp>
                    </p:grpSp>
                    <p:sp>
                      <p:nvSpPr>
                        <p:cNvPr id="87" name="Google Shape;87;p15"/>
                        <p:cNvSpPr txBox="1"/>
                        <p:nvPr/>
                      </p:nvSpPr>
                      <p:spPr>
                        <a:xfrm>
                          <a:off x="2654928" y="3138989"/>
                          <a:ext cx="845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t>3x48x48</a:t>
                          </a:r>
                          <a:endParaRPr sz="1200"/>
                        </a:p>
                      </p:txBody>
                    </p:sp>
                    <p:cxnSp>
                      <p:nvCxnSpPr>
                        <p:cNvPr id="88" name="Google Shape;88;p15"/>
                        <p:cNvCxnSpPr>
                          <a:stCxn id="81" idx="3"/>
                          <a:endCxn id="84" idx="1"/>
                        </p:cNvCxnSpPr>
                        <p:nvPr/>
                      </p:nvCxnSpPr>
                      <p:spPr>
                        <a:xfrm>
                          <a:off x="4754832" y="3794650"/>
                          <a:ext cx="709200" cy="0"/>
                        </a:xfrm>
                        <a:prstGeom prst="straightConnector1">
                          <a:avLst/>
                        </a:prstGeom>
                        <a:noFill/>
                        <a:ln w="9525" cap="flat" cmpd="sng">
                          <a:solidFill>
                            <a:schemeClr val="dk2"/>
                          </a:solidFill>
                          <a:prstDash val="solid"/>
                          <a:round/>
                          <a:headEnd type="none" w="med" len="med"/>
                          <a:tailEnd type="triangle" w="med" len="med"/>
                        </a:ln>
                      </p:spPr>
                    </p:cxnSp>
                    <p:cxnSp>
                      <p:nvCxnSpPr>
                        <p:cNvPr id="89" name="Google Shape;89;p15"/>
                        <p:cNvCxnSpPr>
                          <a:stCxn id="84" idx="3"/>
                          <a:endCxn id="80" idx="1"/>
                        </p:cNvCxnSpPr>
                        <p:nvPr/>
                      </p:nvCxnSpPr>
                      <p:spPr>
                        <a:xfrm rot="10800000" flipH="1">
                          <a:off x="6521632" y="2271850"/>
                          <a:ext cx="203400" cy="1522800"/>
                        </a:xfrm>
                        <a:prstGeom prst="straightConnector1">
                          <a:avLst/>
                        </a:prstGeom>
                        <a:noFill/>
                        <a:ln w="9525" cap="flat" cmpd="sng">
                          <a:solidFill>
                            <a:schemeClr val="dk2"/>
                          </a:solidFill>
                          <a:prstDash val="solid"/>
                          <a:round/>
                          <a:headEnd type="none" w="med" len="med"/>
                          <a:tailEnd type="triangle" w="med" len="med"/>
                        </a:ln>
                      </p:spPr>
                    </p:cxnSp>
                    <p:sp>
                      <p:nvSpPr>
                        <p:cNvPr id="90" name="Google Shape;90;p15"/>
                        <p:cNvSpPr txBox="1"/>
                        <p:nvPr/>
                      </p:nvSpPr>
                      <p:spPr>
                        <a:xfrm>
                          <a:off x="4598350" y="4082025"/>
                          <a:ext cx="123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t>SxSx(5B+C)</a:t>
                          </a:r>
                          <a:endParaRPr sz="1200"/>
                        </a:p>
                      </p:txBody>
                    </p:sp>
                    <p:cxnSp>
                      <p:nvCxnSpPr>
                        <p:cNvPr id="91" name="Google Shape;91;p15"/>
                        <p:cNvCxnSpPr>
                          <a:stCxn id="83" idx="3"/>
                          <a:endCxn id="81" idx="1"/>
                        </p:cNvCxnSpPr>
                        <p:nvPr/>
                      </p:nvCxnSpPr>
                      <p:spPr>
                        <a:xfrm>
                          <a:off x="3617901" y="2271739"/>
                          <a:ext cx="79500" cy="1522800"/>
                        </a:xfrm>
                        <a:prstGeom prst="straightConnector1">
                          <a:avLst/>
                        </a:prstGeom>
                        <a:noFill/>
                        <a:ln w="9525" cap="flat" cmpd="sng">
                          <a:solidFill>
                            <a:schemeClr val="dk2"/>
                          </a:solidFill>
                          <a:prstDash val="solid"/>
                          <a:round/>
                          <a:headEnd type="none" w="med" len="med"/>
                          <a:tailEnd type="triangle" w="med" len="med"/>
                        </a:ln>
                      </p:spPr>
                    </p:cxnSp>
                    <p:sp>
                      <p:nvSpPr>
                        <p:cNvPr id="92" name="Google Shape;92;p15"/>
                        <p:cNvSpPr txBox="1"/>
                        <p:nvPr/>
                      </p:nvSpPr>
                      <p:spPr>
                        <a:xfrm>
                          <a:off x="6657582" y="3138989"/>
                          <a:ext cx="162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1"/>
                              </a:solidFill>
                            </a:rPr>
                            <a:t>class,score,</a:t>
                          </a:r>
                          <a:r>
                            <a:rPr lang="zh-TW" sz="1200"/>
                            <a:t>x,y,h,w</a:t>
                          </a:r>
                          <a:endParaRPr sz="1200"/>
                        </a:p>
                      </p:txBody>
                    </p:sp>
                  </p:grpSp>
                  <p:cxnSp>
                    <p:nvCxnSpPr>
                      <p:cNvPr id="93" name="Google Shape;93;p15"/>
                      <p:cNvCxnSpPr>
                        <a:stCxn id="80" idx="3"/>
                      </p:cNvCxnSpPr>
                      <p:nvPr/>
                    </p:nvCxnSpPr>
                    <p:spPr>
                      <a:xfrm>
                        <a:off x="7632538" y="2581575"/>
                        <a:ext cx="1303200" cy="4200"/>
                      </a:xfrm>
                      <a:prstGeom prst="straightConnector1">
                        <a:avLst/>
                      </a:prstGeom>
                      <a:noFill/>
                      <a:ln w="9525" cap="flat" cmpd="sng">
                        <a:solidFill>
                          <a:schemeClr val="dk2"/>
                        </a:solidFill>
                        <a:prstDash val="solid"/>
                        <a:round/>
                        <a:headEnd type="none" w="med" len="med"/>
                        <a:tailEnd type="triangle" w="med" len="med"/>
                      </a:ln>
                    </p:spPr>
                  </p:cxnSp>
                </p:grpSp>
                <p:sp>
                  <p:nvSpPr>
                    <p:cNvPr id="94" name="Google Shape;94;p15"/>
                    <p:cNvSpPr txBox="1"/>
                    <p:nvPr/>
                  </p:nvSpPr>
                  <p:spPr>
                    <a:xfrm>
                      <a:off x="7836761" y="2537211"/>
                      <a:ext cx="744617"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t>3xHxW</a:t>
                      </a:r>
                      <a:endParaRPr sz="1200"/>
                    </a:p>
                  </p:txBody>
                </p:sp>
              </p:grpSp>
            </p:grpSp>
            <p:sp>
              <p:nvSpPr>
                <p:cNvPr id="95" name="Google Shape;95;p15"/>
                <p:cNvSpPr txBox="1"/>
                <p:nvPr/>
              </p:nvSpPr>
              <p:spPr>
                <a:xfrm>
                  <a:off x="81950" y="2371650"/>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PS</a:t>
                  </a:r>
                  <a:endParaRPr/>
                </a:p>
              </p:txBody>
            </p:sp>
          </p:grpSp>
        </p:grpSp>
        <p:sp>
          <p:nvSpPr>
            <p:cNvPr id="96" name="Google Shape;96;p15"/>
            <p:cNvSpPr txBox="1"/>
            <p:nvPr/>
          </p:nvSpPr>
          <p:spPr>
            <a:xfrm>
              <a:off x="81950" y="37216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PL</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280750" y="4854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zh-TW" sz="2500"/>
              <a:t>Dataset</a:t>
            </a:r>
            <a:endParaRPr sz="2500"/>
          </a:p>
        </p:txBody>
      </p:sp>
      <p:sp>
        <p:nvSpPr>
          <p:cNvPr id="102" name="Google Shape;10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TW" dirty="0"/>
              <a:t>PASCAL Visual Object Classes (VOC):</a:t>
            </a:r>
            <a:endParaRPr dirty="0"/>
          </a:p>
          <a:p>
            <a:pPr marL="914400" lvl="1" indent="-317500" algn="l" rtl="0">
              <a:spcBef>
                <a:spcPts val="0"/>
              </a:spcBef>
              <a:spcAft>
                <a:spcPts val="0"/>
              </a:spcAft>
              <a:buSzPts val="1400"/>
              <a:buChar char="○"/>
            </a:pPr>
            <a:r>
              <a:rPr lang="zh-TW" dirty="0"/>
              <a:t>year 2007 </a:t>
            </a:r>
            <a:endParaRPr dirty="0"/>
          </a:p>
          <a:p>
            <a:pPr marL="914400" lvl="1" indent="-317500" algn="l" rtl="0">
              <a:spcBef>
                <a:spcPts val="0"/>
              </a:spcBef>
              <a:spcAft>
                <a:spcPts val="0"/>
              </a:spcAft>
              <a:buSzPts val="1400"/>
              <a:buChar char="○"/>
            </a:pPr>
            <a:r>
              <a:rPr lang="zh-TW" dirty="0"/>
              <a:t>20 classes. </a:t>
            </a:r>
            <a:endParaRPr dirty="0"/>
          </a:p>
          <a:p>
            <a:pPr marL="914400" lvl="1" indent="-317500" algn="l" rtl="0">
              <a:spcBef>
                <a:spcPts val="0"/>
              </a:spcBef>
              <a:spcAft>
                <a:spcPts val="0"/>
              </a:spcAft>
              <a:buSzPts val="1400"/>
              <a:buChar char="○"/>
            </a:pPr>
            <a:r>
              <a:rPr lang="zh-TW" dirty="0"/>
              <a:t>2501 images</a:t>
            </a:r>
            <a:endParaRPr dirty="0"/>
          </a:p>
          <a:p>
            <a:pPr marL="457200" lvl="0" indent="-342900" algn="l" rtl="0">
              <a:spcBef>
                <a:spcPts val="0"/>
              </a:spcBef>
              <a:spcAft>
                <a:spcPts val="0"/>
              </a:spcAft>
              <a:buSzPts val="1800"/>
              <a:buChar char="●"/>
            </a:pPr>
            <a:r>
              <a:rPr lang="zh-TW" dirty="0"/>
              <a:t>Using training set to train and validation:</a:t>
            </a:r>
            <a:endParaRPr dirty="0"/>
          </a:p>
          <a:p>
            <a:pPr marL="914400" lvl="1" indent="-317500" algn="l" rtl="0">
              <a:spcBef>
                <a:spcPts val="0"/>
              </a:spcBef>
              <a:spcAft>
                <a:spcPts val="0"/>
              </a:spcAft>
              <a:buSzPts val="1400"/>
              <a:buChar char="○"/>
            </a:pPr>
            <a:r>
              <a:rPr lang="zh-TW" dirty="0"/>
              <a:t>YOLOv1 needs pretrained weights to prevent overfitting, but  due to time restriction, we didn’t pretrained on other dataset like COCO or ImageNet on our model  to get pretrained weights and do transfer learning on VOC dataset.</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pic>
        <p:nvPicPr>
          <p:cNvPr id="103" name="Google Shape;103;p16"/>
          <p:cNvPicPr preferRelativeResize="0"/>
          <p:nvPr/>
        </p:nvPicPr>
        <p:blipFill>
          <a:blip r:embed="rId3">
            <a:alphaModFix/>
          </a:blip>
          <a:stretch>
            <a:fillRect/>
          </a:stretch>
        </p:blipFill>
        <p:spPr>
          <a:xfrm>
            <a:off x="6397575" y="3143997"/>
            <a:ext cx="2553850" cy="1999502"/>
          </a:xfrm>
          <a:prstGeom prst="rect">
            <a:avLst/>
          </a:prstGeom>
          <a:noFill/>
          <a:ln>
            <a:noFill/>
          </a:ln>
        </p:spPr>
      </p:pic>
      <p:sp>
        <p:nvSpPr>
          <p:cNvPr id="104" name="Google Shape;10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a:t>
            </a:fld>
            <a:endParaRPr/>
          </a:p>
        </p:txBody>
      </p:sp>
      <p:pic>
        <p:nvPicPr>
          <p:cNvPr id="105" name="Google Shape;105;p16"/>
          <p:cNvPicPr preferRelativeResize="0"/>
          <p:nvPr/>
        </p:nvPicPr>
        <p:blipFill>
          <a:blip r:embed="rId4">
            <a:alphaModFix/>
          </a:blip>
          <a:stretch>
            <a:fillRect/>
          </a:stretch>
        </p:blipFill>
        <p:spPr>
          <a:xfrm>
            <a:off x="5528725" y="257565"/>
            <a:ext cx="1251982" cy="817549"/>
          </a:xfrm>
          <a:prstGeom prst="rect">
            <a:avLst/>
          </a:prstGeom>
          <a:noFill/>
          <a:ln>
            <a:noFill/>
          </a:ln>
        </p:spPr>
      </p:pic>
      <p:pic>
        <p:nvPicPr>
          <p:cNvPr id="106" name="Google Shape;106;p16"/>
          <p:cNvPicPr preferRelativeResize="0"/>
          <p:nvPr/>
        </p:nvPicPr>
        <p:blipFill>
          <a:blip r:embed="rId5">
            <a:alphaModFix/>
          </a:blip>
          <a:stretch>
            <a:fillRect/>
          </a:stretch>
        </p:blipFill>
        <p:spPr>
          <a:xfrm>
            <a:off x="6982071" y="194722"/>
            <a:ext cx="1384854" cy="880392"/>
          </a:xfrm>
          <a:prstGeom prst="rect">
            <a:avLst/>
          </a:prstGeom>
          <a:noFill/>
          <a:ln>
            <a:noFill/>
          </a:ln>
        </p:spPr>
      </p:pic>
      <p:pic>
        <p:nvPicPr>
          <p:cNvPr id="107" name="Google Shape;107;p16"/>
          <p:cNvPicPr preferRelativeResize="0"/>
          <p:nvPr/>
        </p:nvPicPr>
        <p:blipFill>
          <a:blip r:embed="rId6">
            <a:alphaModFix/>
          </a:blip>
          <a:stretch>
            <a:fillRect/>
          </a:stretch>
        </p:blipFill>
        <p:spPr>
          <a:xfrm>
            <a:off x="5528725" y="1250741"/>
            <a:ext cx="1251981" cy="797356"/>
          </a:xfrm>
          <a:prstGeom prst="rect">
            <a:avLst/>
          </a:prstGeom>
          <a:noFill/>
          <a:ln>
            <a:noFill/>
          </a:ln>
        </p:spPr>
      </p:pic>
      <p:pic>
        <p:nvPicPr>
          <p:cNvPr id="108" name="Google Shape;108;p16"/>
          <p:cNvPicPr preferRelativeResize="0"/>
          <p:nvPr/>
        </p:nvPicPr>
        <p:blipFill>
          <a:blip r:embed="rId7">
            <a:alphaModFix/>
          </a:blip>
          <a:stretch>
            <a:fillRect/>
          </a:stretch>
        </p:blipFill>
        <p:spPr>
          <a:xfrm>
            <a:off x="6982075" y="1250750"/>
            <a:ext cx="1384850" cy="8310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TW"/>
              <a:t>Image size is </a:t>
            </a:r>
            <a:r>
              <a:rPr lang="zh-TW">
                <a:solidFill>
                  <a:srgbClr val="FF0000"/>
                </a:solidFill>
              </a:rPr>
              <a:t>448x448</a:t>
            </a:r>
            <a:endParaRPr>
              <a:solidFill>
                <a:srgbClr val="FF0000"/>
              </a:solidFill>
            </a:endParaRPr>
          </a:p>
          <a:p>
            <a:pPr marL="457200" lvl="0" indent="-342900" algn="l" rtl="0">
              <a:spcBef>
                <a:spcPts val="0"/>
              </a:spcBef>
              <a:spcAft>
                <a:spcPts val="0"/>
              </a:spcAft>
              <a:buSzPts val="1800"/>
              <a:buChar char="●"/>
            </a:pPr>
            <a:r>
              <a:rPr lang="zh-TW">
                <a:solidFill>
                  <a:srgbClr val="FF0000"/>
                </a:solidFill>
              </a:rPr>
              <a:t>24</a:t>
            </a:r>
            <a:r>
              <a:rPr lang="zh-TW"/>
              <a:t> Conv Layer + </a:t>
            </a:r>
            <a:r>
              <a:rPr lang="zh-TW">
                <a:solidFill>
                  <a:srgbClr val="FF0000"/>
                </a:solidFill>
              </a:rPr>
              <a:t>2 fully connected</a:t>
            </a:r>
            <a:r>
              <a:rPr lang="zh-TW"/>
              <a:t> Layer</a:t>
            </a:r>
            <a:endParaRPr/>
          </a:p>
          <a:p>
            <a:pPr marL="457200" lvl="0" indent="-342900" algn="l" rtl="0">
              <a:spcBef>
                <a:spcPts val="0"/>
              </a:spcBef>
              <a:spcAft>
                <a:spcPts val="0"/>
              </a:spcAft>
              <a:buSzPts val="1800"/>
              <a:buChar char="●"/>
            </a:pPr>
            <a:r>
              <a:rPr lang="zh-TW"/>
              <a:t>The last layer need 4096x(7x7x30) =  </a:t>
            </a:r>
            <a:r>
              <a:rPr lang="zh-TW">
                <a:solidFill>
                  <a:srgbClr val="FF0000"/>
                </a:solidFill>
              </a:rPr>
              <a:t>6021120 </a:t>
            </a:r>
            <a:r>
              <a:rPr lang="zh-TW">
                <a:solidFill>
                  <a:schemeClr val="dk1"/>
                </a:solidFill>
              </a:rPr>
              <a:t>parameters</a:t>
            </a:r>
            <a:endParaRPr>
              <a:solidFill>
                <a:schemeClr val="dk1"/>
              </a:solidFill>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127" name="Google Shape;12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Model Architecture</a:t>
            </a:r>
            <a:endParaRPr/>
          </a:p>
        </p:txBody>
      </p:sp>
      <p:pic>
        <p:nvPicPr>
          <p:cNvPr id="128" name="Google Shape;128;p18"/>
          <p:cNvPicPr preferRelativeResize="0"/>
          <p:nvPr/>
        </p:nvPicPr>
        <p:blipFill>
          <a:blip r:embed="rId3">
            <a:alphaModFix/>
          </a:blip>
          <a:stretch>
            <a:fillRect/>
          </a:stretch>
        </p:blipFill>
        <p:spPr>
          <a:xfrm>
            <a:off x="1791325" y="2415275"/>
            <a:ext cx="4885651" cy="200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zh-TW" dirty="0"/>
              <a:t>Change image size from </a:t>
            </a:r>
            <a:r>
              <a:rPr lang="zh-TW" dirty="0">
                <a:solidFill>
                  <a:srgbClr val="FF0000"/>
                </a:solidFill>
              </a:rPr>
              <a:t>448x448 to </a:t>
            </a:r>
            <a:r>
              <a:rPr lang="en-US" altLang="zh-TW" dirty="0"/>
              <a:t>48x48</a:t>
            </a:r>
            <a:r>
              <a:rPr lang="zh-TW" altLang="en-US" dirty="0"/>
              <a:t> </a:t>
            </a:r>
            <a:r>
              <a:rPr lang="en-US" altLang="zh-TW" dirty="0"/>
              <a:t>for lower inference time</a:t>
            </a:r>
            <a:endParaRPr dirty="0"/>
          </a:p>
          <a:p>
            <a:pPr marL="457200" lvl="0" indent="-325755" algn="l" rtl="0">
              <a:spcBef>
                <a:spcPts val="0"/>
              </a:spcBef>
              <a:spcAft>
                <a:spcPts val="0"/>
              </a:spcAft>
              <a:buSzPct val="100000"/>
              <a:buChar char="●"/>
            </a:pPr>
            <a:r>
              <a:rPr lang="en-US" altLang="zh-TW" dirty="0"/>
              <a:t>Change</a:t>
            </a:r>
            <a:r>
              <a:rPr lang="zh-TW" altLang="en-US" dirty="0"/>
              <a:t> </a:t>
            </a:r>
            <a:r>
              <a:rPr lang="zh-TW" dirty="0">
                <a:solidFill>
                  <a:srgbClr val="FF0000"/>
                </a:solidFill>
              </a:rPr>
              <a:t>24</a:t>
            </a:r>
            <a:r>
              <a:rPr lang="zh-TW" dirty="0"/>
              <a:t> Conv Layer + </a:t>
            </a:r>
            <a:r>
              <a:rPr lang="zh-TW" dirty="0">
                <a:solidFill>
                  <a:srgbClr val="FF0000"/>
                </a:solidFill>
              </a:rPr>
              <a:t>2</a:t>
            </a:r>
            <a:r>
              <a:rPr lang="zh-TW" dirty="0"/>
              <a:t> </a:t>
            </a:r>
            <a:r>
              <a:rPr lang="zh-TW" dirty="0">
                <a:solidFill>
                  <a:srgbClr val="FF0000"/>
                </a:solidFill>
              </a:rPr>
              <a:t>fully connected</a:t>
            </a:r>
            <a:r>
              <a:rPr lang="zh-TW" dirty="0"/>
              <a:t> Layer to </a:t>
            </a:r>
            <a:r>
              <a:rPr lang="zh-TW" dirty="0">
                <a:solidFill>
                  <a:srgbClr val="FF0000"/>
                </a:solidFill>
              </a:rPr>
              <a:t>4</a:t>
            </a:r>
            <a:r>
              <a:rPr lang="zh-TW" dirty="0"/>
              <a:t> Conv Layer and 1</a:t>
            </a:r>
            <a:r>
              <a:rPr lang="zh-TW" dirty="0">
                <a:solidFill>
                  <a:srgbClr val="FF0000"/>
                </a:solidFill>
              </a:rPr>
              <a:t> fully connected</a:t>
            </a:r>
            <a:r>
              <a:rPr lang="zh-TW" dirty="0"/>
              <a:t> Layer</a:t>
            </a:r>
            <a:endParaRPr dirty="0"/>
          </a:p>
          <a:p>
            <a:pPr marL="457200" lvl="0" indent="-325755" algn="l" rtl="0">
              <a:spcBef>
                <a:spcPts val="0"/>
              </a:spcBef>
              <a:spcAft>
                <a:spcPts val="0"/>
              </a:spcAft>
              <a:buSzPct val="100000"/>
              <a:buChar char="●"/>
            </a:pPr>
            <a:r>
              <a:rPr lang="zh-TW" dirty="0"/>
              <a:t>Shrink dimension of last layer from 7x7x30 to 3x3x30, now it needs (3x3x32)x(3x3x30) = </a:t>
            </a:r>
            <a:r>
              <a:rPr lang="zh-TW" dirty="0">
                <a:solidFill>
                  <a:srgbClr val="FF0000"/>
                </a:solidFill>
              </a:rPr>
              <a:t>77760</a:t>
            </a:r>
            <a:r>
              <a:rPr lang="zh-TW" dirty="0"/>
              <a:t> parameters, which is much smaller than </a:t>
            </a:r>
            <a:r>
              <a:rPr lang="zh-TW" dirty="0">
                <a:solidFill>
                  <a:srgbClr val="FF0000"/>
                </a:solidFill>
              </a:rPr>
              <a:t>6021120 </a:t>
            </a:r>
            <a:r>
              <a:rPr lang="en-US" altLang="zh-TW" dirty="0"/>
              <a:t>parameters </a:t>
            </a:r>
            <a:endParaRPr dirty="0"/>
          </a:p>
          <a:p>
            <a:pPr marL="45720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134" name="Google Shape;13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Model Compression </a:t>
            </a:r>
            <a:endParaRPr/>
          </a:p>
        </p:txBody>
      </p:sp>
      <p:pic>
        <p:nvPicPr>
          <p:cNvPr id="135" name="Google Shape;135;p19"/>
          <p:cNvPicPr preferRelativeResize="0"/>
          <p:nvPr/>
        </p:nvPicPr>
        <p:blipFill>
          <a:blip r:embed="rId3">
            <a:alphaModFix/>
          </a:blip>
          <a:stretch>
            <a:fillRect/>
          </a:stretch>
        </p:blipFill>
        <p:spPr>
          <a:xfrm>
            <a:off x="188596" y="3659287"/>
            <a:ext cx="3313907" cy="1357725"/>
          </a:xfrm>
          <a:prstGeom prst="rect">
            <a:avLst/>
          </a:prstGeom>
          <a:noFill/>
          <a:ln>
            <a:noFill/>
          </a:ln>
        </p:spPr>
      </p:pic>
      <p:sp>
        <p:nvSpPr>
          <p:cNvPr id="136" name="Google Shape;136;p19"/>
          <p:cNvSpPr txBox="1"/>
          <p:nvPr/>
        </p:nvSpPr>
        <p:spPr>
          <a:xfrm>
            <a:off x="5208422" y="484044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dirty="0"/>
              <a:t>5 (box coordinate and confidence score)</a:t>
            </a:r>
            <a:endParaRPr dirty="0"/>
          </a:p>
        </p:txBody>
      </p:sp>
      <p:sp>
        <p:nvSpPr>
          <p:cNvPr id="137" name="Google Shape;137;p19"/>
          <p:cNvSpPr/>
          <p:nvPr/>
        </p:nvSpPr>
        <p:spPr>
          <a:xfrm>
            <a:off x="5409633" y="2776288"/>
            <a:ext cx="1768800" cy="1716900"/>
          </a:xfrm>
          <a:prstGeom prst="cube">
            <a:avLst>
              <a:gd name="adj" fmla="val 85115"/>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z</a:t>
            </a:r>
            <a:endParaRPr/>
          </a:p>
        </p:txBody>
      </p:sp>
      <p:sp>
        <p:nvSpPr>
          <p:cNvPr id="138" name="Google Shape;138;p19"/>
          <p:cNvSpPr/>
          <p:nvPr/>
        </p:nvSpPr>
        <p:spPr>
          <a:xfrm>
            <a:off x="4983085" y="4238144"/>
            <a:ext cx="721500" cy="691800"/>
          </a:xfrm>
          <a:prstGeom prst="cube">
            <a:avLst>
              <a:gd name="adj" fmla="val 60009"/>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a:off x="4563035" y="4662575"/>
            <a:ext cx="721500" cy="691800"/>
          </a:xfrm>
          <a:prstGeom prst="cube">
            <a:avLst>
              <a:gd name="adj" fmla="val 60009"/>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txBox="1"/>
          <p:nvPr/>
        </p:nvSpPr>
        <p:spPr>
          <a:xfrm>
            <a:off x="6358913" y="3659287"/>
            <a:ext cx="313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dirty="0"/>
              <a:t>20(class confidence score) </a:t>
            </a:r>
            <a:endParaRPr dirty="0"/>
          </a:p>
        </p:txBody>
      </p:sp>
      <p:sp>
        <p:nvSpPr>
          <p:cNvPr id="141" name="Google Shape;141;p19"/>
          <p:cNvSpPr txBox="1"/>
          <p:nvPr/>
        </p:nvSpPr>
        <p:spPr>
          <a:xfrm>
            <a:off x="5534593" y="4524123"/>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dirty="0"/>
              <a:t>5 (box coordinate and confidence score)</a:t>
            </a:r>
            <a:endParaRPr dirty="0"/>
          </a:p>
        </p:txBody>
      </p:sp>
      <p:sp>
        <p:nvSpPr>
          <p:cNvPr id="142" name="Google Shape;142;p19"/>
          <p:cNvSpPr txBox="1"/>
          <p:nvPr/>
        </p:nvSpPr>
        <p:spPr>
          <a:xfrm>
            <a:off x="0" y="3033100"/>
            <a:ext cx="6723529"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dirty="0"/>
              <a:t>If we remove one box, number of parameters change from 7x7x30 to 7x7x(30-5)=</a:t>
            </a:r>
            <a:r>
              <a:rPr lang="zh-TW" sz="1200" dirty="0">
                <a:solidFill>
                  <a:srgbClr val="FF0000"/>
                </a:solidFill>
              </a:rPr>
              <a:t>1225</a:t>
            </a:r>
            <a:endParaRPr sz="1200" dirty="0">
              <a:solidFill>
                <a:srgbClr val="FF0000"/>
              </a:solidFill>
            </a:endParaRPr>
          </a:p>
          <a:p>
            <a:pPr marL="0" lvl="0" indent="0" algn="l" rtl="0">
              <a:spcBef>
                <a:spcPts val="0"/>
              </a:spcBef>
              <a:spcAft>
                <a:spcPts val="0"/>
              </a:spcAft>
              <a:buNone/>
            </a:pPr>
            <a:r>
              <a:rPr lang="zh-TW" sz="1200" dirty="0"/>
              <a:t>If we shrink grid size to 3x3, </a:t>
            </a:r>
            <a:r>
              <a:rPr lang="zh-TW" sz="1200" dirty="0">
                <a:solidFill>
                  <a:schemeClr val="dk1"/>
                </a:solidFill>
              </a:rPr>
              <a:t>number of parameters change from 7x7x30 to 3x3x30=</a:t>
            </a:r>
            <a:r>
              <a:rPr lang="zh-TW" sz="1200" dirty="0">
                <a:solidFill>
                  <a:srgbClr val="FF0000"/>
                </a:solidFill>
              </a:rPr>
              <a:t>270</a:t>
            </a:r>
            <a:endParaRPr sz="1200"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Model Architecture</a:t>
            </a:r>
            <a:endParaRPr/>
          </a:p>
        </p:txBody>
      </p:sp>
      <p:sp>
        <p:nvSpPr>
          <p:cNvPr id="148" name="Google Shape;148;p20"/>
          <p:cNvSpPr/>
          <p:nvPr/>
        </p:nvSpPr>
        <p:spPr>
          <a:xfrm>
            <a:off x="1389804" y="2160725"/>
            <a:ext cx="924300" cy="2268000"/>
          </a:xfrm>
          <a:prstGeom prst="cube">
            <a:avLst>
              <a:gd name="adj" fmla="val 7381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txBox="1"/>
          <p:nvPr/>
        </p:nvSpPr>
        <p:spPr>
          <a:xfrm>
            <a:off x="285150" y="3619025"/>
            <a:ext cx="9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48x48x3</a:t>
            </a:r>
            <a:endParaRPr/>
          </a:p>
        </p:txBody>
      </p:sp>
      <p:sp>
        <p:nvSpPr>
          <p:cNvPr id="150" name="Google Shape;150;p20"/>
          <p:cNvSpPr/>
          <p:nvPr/>
        </p:nvSpPr>
        <p:spPr>
          <a:xfrm>
            <a:off x="833175" y="2027750"/>
            <a:ext cx="719400" cy="4833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txBox="1"/>
          <p:nvPr/>
        </p:nvSpPr>
        <p:spPr>
          <a:xfrm>
            <a:off x="667400" y="1629050"/>
            <a:ext cx="136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a:t>Conv + MaxPool</a:t>
            </a:r>
            <a:endParaRPr sz="1100"/>
          </a:p>
        </p:txBody>
      </p:sp>
      <p:sp>
        <p:nvSpPr>
          <p:cNvPr id="152" name="Google Shape;152;p20"/>
          <p:cNvSpPr/>
          <p:nvPr/>
        </p:nvSpPr>
        <p:spPr>
          <a:xfrm>
            <a:off x="2463604" y="2120788"/>
            <a:ext cx="924300" cy="2268000"/>
          </a:xfrm>
          <a:prstGeom prst="cube">
            <a:avLst>
              <a:gd name="adj" fmla="val 7381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2248900" y="1625913"/>
            <a:ext cx="719400" cy="4833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txBox="1"/>
          <p:nvPr/>
        </p:nvSpPr>
        <p:spPr>
          <a:xfrm>
            <a:off x="1853525" y="1220400"/>
            <a:ext cx="136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a:t>Conv + MaxPool</a:t>
            </a:r>
            <a:endParaRPr sz="1100"/>
          </a:p>
        </p:txBody>
      </p:sp>
      <p:sp>
        <p:nvSpPr>
          <p:cNvPr id="155" name="Google Shape;155;p20"/>
          <p:cNvSpPr txBox="1"/>
          <p:nvPr/>
        </p:nvSpPr>
        <p:spPr>
          <a:xfrm>
            <a:off x="1063400" y="4526525"/>
            <a:ext cx="9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24x24x64</a:t>
            </a:r>
            <a:endParaRPr/>
          </a:p>
        </p:txBody>
      </p:sp>
      <p:sp>
        <p:nvSpPr>
          <p:cNvPr id="156" name="Google Shape;156;p20"/>
          <p:cNvSpPr txBox="1"/>
          <p:nvPr/>
        </p:nvSpPr>
        <p:spPr>
          <a:xfrm>
            <a:off x="2193825" y="4526525"/>
            <a:ext cx="9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12x12x64</a:t>
            </a:r>
            <a:endParaRPr/>
          </a:p>
        </p:txBody>
      </p:sp>
      <p:sp>
        <p:nvSpPr>
          <p:cNvPr id="157" name="Google Shape;157;p20"/>
          <p:cNvSpPr txBox="1"/>
          <p:nvPr/>
        </p:nvSpPr>
        <p:spPr>
          <a:xfrm>
            <a:off x="3526675" y="4526525"/>
            <a:ext cx="9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6x6x64</a:t>
            </a:r>
            <a:endParaRPr/>
          </a:p>
        </p:txBody>
      </p:sp>
      <p:sp>
        <p:nvSpPr>
          <p:cNvPr id="158" name="Google Shape;158;p20"/>
          <p:cNvSpPr txBox="1"/>
          <p:nvPr/>
        </p:nvSpPr>
        <p:spPr>
          <a:xfrm>
            <a:off x="4695000" y="4526525"/>
            <a:ext cx="9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3x3x32</a:t>
            </a:r>
            <a:endParaRPr/>
          </a:p>
        </p:txBody>
      </p:sp>
      <p:sp>
        <p:nvSpPr>
          <p:cNvPr id="159" name="Google Shape;159;p20"/>
          <p:cNvSpPr/>
          <p:nvPr/>
        </p:nvSpPr>
        <p:spPr>
          <a:xfrm>
            <a:off x="3661554" y="2120788"/>
            <a:ext cx="924300" cy="2268000"/>
          </a:xfrm>
          <a:prstGeom prst="cube">
            <a:avLst>
              <a:gd name="adj" fmla="val 7381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3446850" y="1625913"/>
            <a:ext cx="719400" cy="4833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txBox="1"/>
          <p:nvPr/>
        </p:nvSpPr>
        <p:spPr>
          <a:xfrm>
            <a:off x="3051475" y="1220400"/>
            <a:ext cx="136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a:t>Conv + MaxPool</a:t>
            </a:r>
            <a:endParaRPr sz="1100"/>
          </a:p>
        </p:txBody>
      </p:sp>
      <p:sp>
        <p:nvSpPr>
          <p:cNvPr id="162" name="Google Shape;162;p20"/>
          <p:cNvSpPr/>
          <p:nvPr/>
        </p:nvSpPr>
        <p:spPr>
          <a:xfrm>
            <a:off x="4909700" y="2099950"/>
            <a:ext cx="924300" cy="2268000"/>
          </a:xfrm>
          <a:prstGeom prst="cube">
            <a:avLst>
              <a:gd name="adj" fmla="val 7370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4695000" y="1605075"/>
            <a:ext cx="719400" cy="4833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txBox="1"/>
          <p:nvPr/>
        </p:nvSpPr>
        <p:spPr>
          <a:xfrm>
            <a:off x="4299625" y="1199563"/>
            <a:ext cx="136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a:t>Conv + MaxPool</a:t>
            </a:r>
            <a:endParaRPr sz="1100"/>
          </a:p>
        </p:txBody>
      </p:sp>
      <p:sp>
        <p:nvSpPr>
          <p:cNvPr id="165" name="Google Shape;165;p20"/>
          <p:cNvSpPr/>
          <p:nvPr/>
        </p:nvSpPr>
        <p:spPr>
          <a:xfrm>
            <a:off x="6187779" y="2120788"/>
            <a:ext cx="924300" cy="2268000"/>
          </a:xfrm>
          <a:prstGeom prst="cube">
            <a:avLst>
              <a:gd name="adj" fmla="val 7381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5973075" y="1625913"/>
            <a:ext cx="719400" cy="4833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txBox="1"/>
          <p:nvPr/>
        </p:nvSpPr>
        <p:spPr>
          <a:xfrm>
            <a:off x="5577700" y="1220400"/>
            <a:ext cx="136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a:t>Fully Connected</a:t>
            </a:r>
            <a:endParaRPr sz="1100"/>
          </a:p>
        </p:txBody>
      </p:sp>
      <p:sp>
        <p:nvSpPr>
          <p:cNvPr id="168" name="Google Shape;168;p20"/>
          <p:cNvSpPr txBox="1"/>
          <p:nvPr/>
        </p:nvSpPr>
        <p:spPr>
          <a:xfrm>
            <a:off x="6046675" y="4526525"/>
            <a:ext cx="9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3x3x30</a:t>
            </a:r>
            <a:endParaRPr/>
          </a:p>
        </p:txBody>
      </p:sp>
      <p:sp>
        <p:nvSpPr>
          <p:cNvPr id="169" name="Google Shape;169;p20"/>
          <p:cNvSpPr/>
          <p:nvPr/>
        </p:nvSpPr>
        <p:spPr>
          <a:xfrm>
            <a:off x="7262875" y="3096250"/>
            <a:ext cx="525900" cy="275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txBox="1"/>
          <p:nvPr/>
        </p:nvSpPr>
        <p:spPr>
          <a:xfrm>
            <a:off x="7232575" y="2803025"/>
            <a:ext cx="586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a:t>NMS</a:t>
            </a:r>
            <a:endParaRPr sz="1100"/>
          </a:p>
        </p:txBody>
      </p:sp>
      <p:pic>
        <p:nvPicPr>
          <p:cNvPr id="171" name="Google Shape;171;p20"/>
          <p:cNvPicPr preferRelativeResize="0"/>
          <p:nvPr/>
        </p:nvPicPr>
        <p:blipFill>
          <a:blip r:embed="rId3">
            <a:alphaModFix/>
          </a:blip>
          <a:stretch>
            <a:fillRect/>
          </a:stretch>
        </p:blipFill>
        <p:spPr>
          <a:xfrm>
            <a:off x="248048" y="2906398"/>
            <a:ext cx="1046200" cy="696775"/>
          </a:xfrm>
          <a:prstGeom prst="rect">
            <a:avLst/>
          </a:prstGeom>
          <a:noFill/>
          <a:ln>
            <a:noFill/>
          </a:ln>
        </p:spPr>
      </p:pic>
      <p:pic>
        <p:nvPicPr>
          <p:cNvPr id="172" name="Google Shape;172;p20"/>
          <p:cNvPicPr preferRelativeResize="0"/>
          <p:nvPr/>
        </p:nvPicPr>
        <p:blipFill>
          <a:blip r:embed="rId4">
            <a:alphaModFix/>
          </a:blip>
          <a:stretch>
            <a:fillRect/>
          </a:stretch>
        </p:blipFill>
        <p:spPr>
          <a:xfrm>
            <a:off x="7939575" y="2863063"/>
            <a:ext cx="1113825" cy="741777"/>
          </a:xfrm>
          <a:prstGeom prst="rect">
            <a:avLst/>
          </a:prstGeom>
          <a:noFill/>
          <a:ln>
            <a:noFill/>
          </a:ln>
        </p:spPr>
      </p:pic>
      <p:sp>
        <p:nvSpPr>
          <p:cNvPr id="173" name="Google Shape;17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Experiment</a:t>
            </a:r>
            <a:endParaRPr/>
          </a:p>
        </p:txBody>
      </p:sp>
      <p:sp>
        <p:nvSpPr>
          <p:cNvPr id="179" name="Google Shape;17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180" name="Google Shape;180;p21"/>
          <p:cNvGraphicFramePr/>
          <p:nvPr>
            <p:extLst>
              <p:ext uri="{D42A27DB-BD31-4B8C-83A1-F6EECF244321}">
                <p14:modId xmlns:p14="http://schemas.microsoft.com/office/powerpoint/2010/main" val="3052441755"/>
              </p:ext>
            </p:extLst>
          </p:nvPr>
        </p:nvGraphicFramePr>
        <p:xfrm>
          <a:off x="952500" y="2000250"/>
          <a:ext cx="7178487" cy="2011555"/>
        </p:xfrm>
        <a:graphic>
          <a:graphicData uri="http://schemas.openxmlformats.org/drawingml/2006/table">
            <a:tbl>
              <a:tblPr>
                <a:noFill/>
                <a:tableStyleId>{65F0DF48-10ED-4C8B-AA64-F4EFB845E4C1}</a:tableStyleId>
              </a:tblPr>
              <a:tblGrid>
                <a:gridCol w="2392829">
                  <a:extLst>
                    <a:ext uri="{9D8B030D-6E8A-4147-A177-3AD203B41FA5}">
                      <a16:colId xmlns:a16="http://schemas.microsoft.com/office/drawing/2014/main" val="20000"/>
                    </a:ext>
                  </a:extLst>
                </a:gridCol>
                <a:gridCol w="2392829">
                  <a:extLst>
                    <a:ext uri="{9D8B030D-6E8A-4147-A177-3AD203B41FA5}">
                      <a16:colId xmlns:a16="http://schemas.microsoft.com/office/drawing/2014/main" val="20001"/>
                    </a:ext>
                  </a:extLst>
                </a:gridCol>
                <a:gridCol w="2392829">
                  <a:extLst>
                    <a:ext uri="{9D8B030D-6E8A-4147-A177-3AD203B41FA5}">
                      <a16:colId xmlns:a16="http://schemas.microsoft.com/office/drawing/2014/main" val="20002"/>
                    </a:ext>
                  </a:extLst>
                </a:gridCol>
              </a:tblGrid>
              <a:tr h="822925">
                <a:tc>
                  <a:txBody>
                    <a:bodyPr/>
                    <a:lstStyle/>
                    <a:p>
                      <a:pPr marL="0" lvl="0" indent="0" algn="l" rtl="0">
                        <a:spcBef>
                          <a:spcPts val="0"/>
                        </a:spcBef>
                        <a:spcAft>
                          <a:spcPts val="0"/>
                        </a:spcAft>
                        <a:buNone/>
                      </a:pPr>
                      <a:r>
                        <a:rPr lang="zh-TW"/>
                        <a:t>Model </a:t>
                      </a:r>
                      <a:endParaRPr/>
                    </a:p>
                  </a:txBody>
                  <a:tcPr marL="91425" marR="91425" marT="91425" marB="91425"/>
                </a:tc>
                <a:tc>
                  <a:txBody>
                    <a:bodyPr/>
                    <a:lstStyle/>
                    <a:p>
                      <a:pPr marL="0" lvl="0" indent="0" algn="l" rtl="0">
                        <a:spcBef>
                          <a:spcPts val="0"/>
                        </a:spcBef>
                        <a:spcAft>
                          <a:spcPts val="0"/>
                        </a:spcAft>
                        <a:buNone/>
                      </a:pPr>
                      <a:r>
                        <a:rPr lang="zh-TW"/>
                        <a:t>mAP(PC side)</a:t>
                      </a:r>
                      <a:endParaRPr/>
                    </a:p>
                  </a:txBody>
                  <a:tcPr marL="91425" marR="91425" marT="91425" marB="91425"/>
                </a:tc>
                <a:tc>
                  <a:txBody>
                    <a:bodyPr/>
                    <a:lstStyle/>
                    <a:p>
                      <a:pPr marL="0" lvl="0" indent="0" algn="l" rtl="0">
                        <a:spcBef>
                          <a:spcPts val="0"/>
                        </a:spcBef>
                        <a:spcAft>
                          <a:spcPts val="0"/>
                        </a:spcAft>
                        <a:buNone/>
                      </a:pPr>
                      <a:r>
                        <a:rPr lang="zh-TW"/>
                        <a:t>mAP(PYNQ-Z2 side)</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zh-TW"/>
                        <a:t>3W3A</a:t>
                      </a:r>
                      <a:endParaRPr/>
                    </a:p>
                  </a:txBody>
                  <a:tcPr marL="91425" marR="91425" marT="91425" marB="91425"/>
                </a:tc>
                <a:tc>
                  <a:txBody>
                    <a:bodyPr/>
                    <a:lstStyle/>
                    <a:p>
                      <a:pPr marL="0" lvl="0" indent="0" algn="l" rtl="0">
                        <a:spcBef>
                          <a:spcPts val="0"/>
                        </a:spcBef>
                        <a:spcAft>
                          <a:spcPts val="0"/>
                        </a:spcAft>
                        <a:buNone/>
                      </a:pPr>
                      <a:r>
                        <a:rPr lang="zh-TW"/>
                        <a:t>50.9% </a:t>
                      </a:r>
                      <a:endParaRPr/>
                    </a:p>
                  </a:txBody>
                  <a:tcPr marL="91425" marR="91425" marT="91425" marB="91425"/>
                </a:tc>
                <a:tc>
                  <a:txBody>
                    <a:bodyPr/>
                    <a:lstStyle/>
                    <a:p>
                      <a:pPr marL="0" lvl="0" indent="0" algn="l" rtl="0">
                        <a:spcBef>
                          <a:spcPts val="0"/>
                        </a:spcBef>
                        <a:spcAft>
                          <a:spcPts val="0"/>
                        </a:spcAft>
                        <a:buNone/>
                      </a:pPr>
                      <a:r>
                        <a:rPr lang="zh-TW"/>
                        <a:t>37.7%</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zh-TW"/>
                        <a:t>4W4A</a:t>
                      </a:r>
                      <a:endParaRPr/>
                    </a:p>
                  </a:txBody>
                  <a:tcPr marL="91425" marR="91425" marT="91425" marB="91425"/>
                </a:tc>
                <a:tc>
                  <a:txBody>
                    <a:bodyPr/>
                    <a:lstStyle/>
                    <a:p>
                      <a:pPr marL="0" lvl="0" indent="0" algn="l" rtl="0">
                        <a:spcBef>
                          <a:spcPts val="0"/>
                        </a:spcBef>
                        <a:spcAft>
                          <a:spcPts val="0"/>
                        </a:spcAft>
                        <a:buNone/>
                      </a:pPr>
                      <a:r>
                        <a:rPr lang="zh-TW"/>
                        <a:t>70.2%</a:t>
                      </a:r>
                      <a:endParaRPr/>
                    </a:p>
                  </a:txBody>
                  <a:tcPr marL="91425" marR="91425" marT="91425" marB="91425"/>
                </a:tc>
                <a:tc>
                  <a:txBody>
                    <a:bodyPr/>
                    <a:lstStyle/>
                    <a:p>
                      <a:pPr marL="0" lvl="0" indent="0" algn="l" rtl="0">
                        <a:spcBef>
                          <a:spcPts val="0"/>
                        </a:spcBef>
                        <a:spcAft>
                          <a:spcPts val="0"/>
                        </a:spcAft>
                        <a:buNone/>
                      </a:pPr>
                      <a:r>
                        <a:rPr lang="zh-TW"/>
                        <a:t>52.1%</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zh-TW" dirty="0"/>
                        <a:t>5W5A</a:t>
                      </a:r>
                      <a:r>
                        <a:rPr lang="en-US" altLang="zh-TW" dirty="0"/>
                        <a:t>(lower PE and SIMD)</a:t>
                      </a:r>
                      <a:endParaRPr dirty="0"/>
                    </a:p>
                  </a:txBody>
                  <a:tcPr marL="91425" marR="91425" marT="91425" marB="91425"/>
                </a:tc>
                <a:tc>
                  <a:txBody>
                    <a:bodyPr/>
                    <a:lstStyle/>
                    <a:p>
                      <a:pPr marL="0" lvl="0" indent="0" algn="l" rtl="0">
                        <a:spcBef>
                          <a:spcPts val="0"/>
                        </a:spcBef>
                        <a:spcAft>
                          <a:spcPts val="0"/>
                        </a:spcAft>
                        <a:buNone/>
                      </a:pPr>
                      <a:r>
                        <a:rPr lang="zh-TW"/>
                        <a:t>91.9%</a:t>
                      </a:r>
                      <a:endParaRPr/>
                    </a:p>
                  </a:txBody>
                  <a:tcPr marL="91425" marR="91425" marT="91425" marB="91425"/>
                </a:tc>
                <a:tc>
                  <a:txBody>
                    <a:bodyPr/>
                    <a:lstStyle/>
                    <a:p>
                      <a:pPr marL="0" lvl="0" indent="0" algn="l" rtl="0">
                        <a:spcBef>
                          <a:spcPts val="0"/>
                        </a:spcBef>
                        <a:spcAft>
                          <a:spcPts val="0"/>
                        </a:spcAft>
                        <a:buNone/>
                      </a:pPr>
                      <a:r>
                        <a:rPr lang="zh-TW" dirty="0"/>
                        <a:t>68.2%</a:t>
                      </a:r>
                      <a:endParaRPr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1439</Words>
  <Application>Microsoft Macintosh PowerPoint</Application>
  <PresentationFormat>On-screen Show (16:9)</PresentationFormat>
  <Paragraphs>280</Paragraphs>
  <Slides>29</Slides>
  <Notes>28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29</vt:i4>
      </vt:variant>
    </vt:vector>
  </HeadingPairs>
  <TitlesOfParts>
    <vt:vector size="31" baseType="lpstr">
      <vt:lpstr>Arial</vt:lpstr>
      <vt:lpstr>Simple Light</vt:lpstr>
      <vt:lpstr>Object Detection Inference on PYNQ-Z2</vt:lpstr>
      <vt:lpstr>Outline</vt:lpstr>
      <vt:lpstr>Object Detection – YOLOv1</vt:lpstr>
      <vt:lpstr>System Flow (on PYNQ-Z2)</vt:lpstr>
      <vt:lpstr>Dataset</vt:lpstr>
      <vt:lpstr>Model Architecture</vt:lpstr>
      <vt:lpstr>Model Compression </vt:lpstr>
      <vt:lpstr>Model Architecture</vt:lpstr>
      <vt:lpstr>Experiment</vt:lpstr>
      <vt:lpstr>Problem encountered and Solved</vt:lpstr>
      <vt:lpstr>Non Maximum Suppression (NMS)</vt:lpstr>
      <vt:lpstr>Non Maximum Suppression (NMS)</vt:lpstr>
      <vt:lpstr>Non Maximum Suppression (NMS)</vt:lpstr>
      <vt:lpstr>Non Maximum Suppression (NMS)</vt:lpstr>
      <vt:lpstr>NMS IP (nms.cpp)</vt:lpstr>
      <vt:lpstr>NMS IP (nms.cpp)</vt:lpstr>
      <vt:lpstr>NMS IP (nms.cpp)</vt:lpstr>
      <vt:lpstr>NMS IP (nms.cpp)</vt:lpstr>
      <vt:lpstr>NMS Encountered Problem</vt:lpstr>
      <vt:lpstr>Vivado IP Flow</vt:lpstr>
      <vt:lpstr>Vivado IP Flow</vt:lpstr>
      <vt:lpstr>Vivado IP Flow</vt:lpstr>
      <vt:lpstr>Host Program</vt:lpstr>
      <vt:lpstr>Host Program</vt:lpstr>
      <vt:lpstr>Host Program</vt:lpstr>
      <vt:lpstr>Host Program Encountered Problem</vt:lpstr>
      <vt:lpstr>Current System Flow (on PYNQ-Z2)</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Inference on PYNQ-Z2</dc:title>
  <cp:lastModifiedBy>Microsoft Office User</cp:lastModifiedBy>
  <cp:revision>9</cp:revision>
  <dcterms:modified xsi:type="dcterms:W3CDTF">2022-12-29T08:55:58Z</dcterms:modified>
</cp:coreProperties>
</file>